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7" r:id="rId5"/>
  </p:sldMasterIdLst>
  <p:notesMasterIdLst>
    <p:notesMasterId r:id="rId42"/>
  </p:notesMasterIdLst>
  <p:sldIdLst>
    <p:sldId id="3799" r:id="rId6"/>
    <p:sldId id="256" r:id="rId7"/>
    <p:sldId id="259" r:id="rId8"/>
    <p:sldId id="257" r:id="rId9"/>
    <p:sldId id="266" r:id="rId10"/>
    <p:sldId id="289" r:id="rId11"/>
    <p:sldId id="261" r:id="rId12"/>
    <p:sldId id="267" r:id="rId13"/>
    <p:sldId id="262" r:id="rId14"/>
    <p:sldId id="263" r:id="rId15"/>
    <p:sldId id="290" r:id="rId16"/>
    <p:sldId id="292" r:id="rId17"/>
    <p:sldId id="1055" r:id="rId18"/>
    <p:sldId id="271" r:id="rId19"/>
    <p:sldId id="9969" r:id="rId20"/>
    <p:sldId id="270" r:id="rId21"/>
    <p:sldId id="268" r:id="rId22"/>
    <p:sldId id="264" r:id="rId23"/>
    <p:sldId id="9970" r:id="rId24"/>
    <p:sldId id="273" r:id="rId25"/>
    <p:sldId id="274" r:id="rId26"/>
    <p:sldId id="275" r:id="rId27"/>
    <p:sldId id="276" r:id="rId28"/>
    <p:sldId id="9971" r:id="rId29"/>
    <p:sldId id="277" r:id="rId30"/>
    <p:sldId id="278" r:id="rId31"/>
    <p:sldId id="279" r:id="rId32"/>
    <p:sldId id="288" r:id="rId33"/>
    <p:sldId id="9973" r:id="rId34"/>
    <p:sldId id="9972" r:id="rId35"/>
    <p:sldId id="281" r:id="rId36"/>
    <p:sldId id="282" r:id="rId37"/>
    <p:sldId id="9975" r:id="rId38"/>
    <p:sldId id="9976" r:id="rId39"/>
    <p:sldId id="9974" r:id="rId40"/>
    <p:sldId id="285"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D59DE622-3824-4D15-87F8-8B569C0D70EE}">
          <p14:sldIdLst>
            <p14:sldId id="3799"/>
            <p14:sldId id="256"/>
            <p14:sldId id="259"/>
            <p14:sldId id="257"/>
          </p14:sldIdLst>
        </p14:section>
        <p14:section name="Business Understanding" id="{343D1075-C146-44D8-976E-5DA29DFF79B4}">
          <p14:sldIdLst>
            <p14:sldId id="266"/>
            <p14:sldId id="289"/>
            <p14:sldId id="261"/>
            <p14:sldId id="267"/>
            <p14:sldId id="262"/>
            <p14:sldId id="263"/>
            <p14:sldId id="290"/>
          </p14:sldIdLst>
        </p14:section>
        <p14:section name="Data Acquisition and Understanding" id="{D265D5AA-7D8B-49A0-B376-E2771BD01837}">
          <p14:sldIdLst>
            <p14:sldId id="292"/>
            <p14:sldId id="1055"/>
            <p14:sldId id="271"/>
            <p14:sldId id="9969"/>
            <p14:sldId id="270"/>
            <p14:sldId id="268"/>
            <p14:sldId id="264"/>
          </p14:sldIdLst>
        </p14:section>
        <p14:section name="Modeling" id="{35CF50B1-E8A8-491E-B366-3EF2EDEC6CB2}">
          <p14:sldIdLst>
            <p14:sldId id="9970"/>
            <p14:sldId id="273"/>
            <p14:sldId id="274"/>
            <p14:sldId id="275"/>
            <p14:sldId id="276"/>
            <p14:sldId id="9971"/>
          </p14:sldIdLst>
        </p14:section>
        <p14:section name="Deployment" id="{F1584DCF-A9DA-469E-BA85-39E4C8CE728A}">
          <p14:sldIdLst>
            <p14:sldId id="277"/>
            <p14:sldId id="278"/>
            <p14:sldId id="279"/>
            <p14:sldId id="288"/>
            <p14:sldId id="9973"/>
            <p14:sldId id="9972"/>
          </p14:sldIdLst>
        </p14:section>
        <p14:section name="Customer Acceptance" id="{B219AA01-1CCF-4AC1-81E9-1F7754561BAA}">
          <p14:sldIdLst>
            <p14:sldId id="281"/>
            <p14:sldId id="282"/>
            <p14:sldId id="9975"/>
            <p14:sldId id="9976"/>
            <p14:sldId id="9974"/>
          </p14:sldIdLst>
        </p14:section>
        <p14:section name="End" id="{CCBEFA04-7406-4B36-A078-35728DAD97C3}">
          <p14:sldIdLst>
            <p14:sldId id="285"/>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Johnson (CSA)" initials="WJ(" lastIdx="1" clrIdx="0">
    <p:extLst>
      <p:ext uri="{19B8F6BF-5375-455C-9EA6-DF929625EA0E}">
        <p15:presenceInfo xmlns:p15="http://schemas.microsoft.com/office/powerpoint/2012/main" userId="S::wijohns@microsoft.com::f2149281-20da-4c27-89c6-75597a1235b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E6FF"/>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E2F98-C8F7-41EA-961F-4070C0807087}" v="8" dt="2019-11-01T14:46:21.248"/>
    <p1510:client id="{7482B8E3-0025-42BE-A5C5-CC6B2DB1F820}" v="671" dt="2019-10-31T15:46:06.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80" autoAdjust="0"/>
  </p:normalViewPr>
  <p:slideViewPr>
    <p:cSldViewPr snapToGrid="0">
      <p:cViewPr varScale="1">
        <p:scale>
          <a:sx n="92" d="100"/>
          <a:sy n="92" d="100"/>
        </p:scale>
        <p:origin x="270" y="54"/>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7BB2C1-604E-4092-B89A-A09F820C8A7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8C45DB9B-0403-4E7B-8680-ABB0CC70EB1C}">
      <dgm:prSet phldrT="[Text]"/>
      <dgm:spPr>
        <a:solidFill>
          <a:schemeClr val="accent1">
            <a:lumMod val="60000"/>
            <a:lumOff val="40000"/>
          </a:schemeClr>
        </a:solidFill>
      </dgm:spPr>
      <dgm:t>
        <a:bodyPr/>
        <a:lstStyle/>
        <a:p>
          <a:pPr>
            <a:buNone/>
          </a:pPr>
          <a:r>
            <a:rPr lang="en-US" b="1" dirty="0"/>
            <a:t>Missing</a:t>
          </a:r>
        </a:p>
      </dgm:t>
    </dgm:pt>
    <dgm:pt modelId="{E9D8157F-B803-4225-AD0E-891FB68E8A96}" type="parTrans" cxnId="{8EAC7878-884F-45ED-8063-F724312B0FA8}">
      <dgm:prSet/>
      <dgm:spPr/>
      <dgm:t>
        <a:bodyPr/>
        <a:lstStyle/>
        <a:p>
          <a:endParaRPr lang="en-US"/>
        </a:p>
      </dgm:t>
    </dgm:pt>
    <dgm:pt modelId="{ACB16FF1-8A88-4147-857F-FE1C4AEE338B}" type="sibTrans" cxnId="{8EAC7878-884F-45ED-8063-F724312B0FA8}">
      <dgm:prSet/>
      <dgm:spPr/>
      <dgm:t>
        <a:bodyPr/>
        <a:lstStyle/>
        <a:p>
          <a:endParaRPr lang="en-US"/>
        </a:p>
      </dgm:t>
    </dgm:pt>
    <dgm:pt modelId="{22CC5ED6-503C-4B36-BD12-DE01AB05C8D9}">
      <dgm:prSet phldrT="[Text]"/>
      <dgm:spPr>
        <a:solidFill>
          <a:schemeClr val="accent1">
            <a:lumMod val="60000"/>
            <a:lumOff val="40000"/>
          </a:schemeClr>
        </a:solidFill>
      </dgm:spPr>
      <dgm:t>
        <a:bodyPr/>
        <a:lstStyle/>
        <a:p>
          <a:pPr>
            <a:buFont typeface="Arial" panose="020B0604020202020204" pitchFamily="34" charset="0"/>
            <a:buNone/>
          </a:pPr>
          <a:r>
            <a:rPr lang="en-US" b="0" i="0" dirty="0"/>
            <a:t>Deletion</a:t>
          </a:r>
          <a:endParaRPr lang="en-US" b="0" dirty="0"/>
        </a:p>
      </dgm:t>
    </dgm:pt>
    <dgm:pt modelId="{E05122B3-1BC6-4D4E-AAA1-D336422F7174}" type="parTrans" cxnId="{2CDA794B-38E7-4C08-8B01-F3740712A4E1}">
      <dgm:prSet/>
      <dgm:spPr/>
      <dgm:t>
        <a:bodyPr/>
        <a:lstStyle/>
        <a:p>
          <a:endParaRPr lang="en-US"/>
        </a:p>
      </dgm:t>
    </dgm:pt>
    <dgm:pt modelId="{B6AF7273-A296-4B35-A9A3-D6E312E0F4FC}" type="sibTrans" cxnId="{2CDA794B-38E7-4C08-8B01-F3740712A4E1}">
      <dgm:prSet/>
      <dgm:spPr/>
      <dgm:t>
        <a:bodyPr/>
        <a:lstStyle/>
        <a:p>
          <a:endParaRPr lang="en-US"/>
        </a:p>
      </dgm:t>
    </dgm:pt>
    <dgm:pt modelId="{FA160FAD-8FDD-41E5-A84F-1D98AD24BC5C}">
      <dgm:prSet phldrT="[Text]"/>
      <dgm:spPr>
        <a:solidFill>
          <a:schemeClr val="accent2">
            <a:lumMod val="75000"/>
          </a:schemeClr>
        </a:solidFill>
      </dgm:spPr>
      <dgm:t>
        <a:bodyPr/>
        <a:lstStyle/>
        <a:p>
          <a:pPr>
            <a:buNone/>
          </a:pPr>
          <a:r>
            <a:rPr lang="en-US" b="1" dirty="0"/>
            <a:t>Discretize</a:t>
          </a:r>
        </a:p>
      </dgm:t>
    </dgm:pt>
    <dgm:pt modelId="{2BC50C7D-CB87-49AB-97F5-8C8D229D3A03}" type="parTrans" cxnId="{2741AA39-2E9B-4D45-A7EF-5BEA82FCC418}">
      <dgm:prSet/>
      <dgm:spPr/>
      <dgm:t>
        <a:bodyPr/>
        <a:lstStyle/>
        <a:p>
          <a:endParaRPr lang="en-US"/>
        </a:p>
      </dgm:t>
    </dgm:pt>
    <dgm:pt modelId="{2F0AFC76-6C1C-4C41-9702-B6B21712DC51}" type="sibTrans" cxnId="{2741AA39-2E9B-4D45-A7EF-5BEA82FCC418}">
      <dgm:prSet/>
      <dgm:spPr/>
      <dgm:t>
        <a:bodyPr/>
        <a:lstStyle/>
        <a:p>
          <a:endParaRPr lang="en-US"/>
        </a:p>
      </dgm:t>
    </dgm:pt>
    <dgm:pt modelId="{C7A91DD5-3D63-4386-9CA0-00A85EBD2A06}">
      <dgm:prSet phldrT="[Text]"/>
      <dgm:spPr>
        <a:solidFill>
          <a:schemeClr val="accent2">
            <a:lumMod val="75000"/>
          </a:schemeClr>
        </a:solidFill>
      </dgm:spPr>
      <dgm:t>
        <a:bodyPr/>
        <a:lstStyle/>
        <a:p>
          <a:pPr>
            <a:buNone/>
          </a:pPr>
          <a:r>
            <a:rPr lang="en-US" dirty="0"/>
            <a:t>Equal-Width</a:t>
          </a:r>
        </a:p>
      </dgm:t>
    </dgm:pt>
    <dgm:pt modelId="{B6C0D891-6CE7-417B-9DDE-04136C132F50}" type="parTrans" cxnId="{79397F4B-8CCF-4773-819C-CFEB373F1153}">
      <dgm:prSet/>
      <dgm:spPr/>
      <dgm:t>
        <a:bodyPr/>
        <a:lstStyle/>
        <a:p>
          <a:endParaRPr lang="en-US"/>
        </a:p>
      </dgm:t>
    </dgm:pt>
    <dgm:pt modelId="{EC7B591A-3452-40AB-8C09-E1249A1D180F}" type="sibTrans" cxnId="{79397F4B-8CCF-4773-819C-CFEB373F1153}">
      <dgm:prSet/>
      <dgm:spPr/>
      <dgm:t>
        <a:bodyPr/>
        <a:lstStyle/>
        <a:p>
          <a:endParaRPr lang="en-US"/>
        </a:p>
      </dgm:t>
    </dgm:pt>
    <dgm:pt modelId="{248816F6-52F7-4C5C-A9BE-DC2B944BE880}">
      <dgm:prSet phldrT="[Text]"/>
      <dgm:spPr>
        <a:solidFill>
          <a:schemeClr val="accent2">
            <a:lumMod val="75000"/>
          </a:schemeClr>
        </a:solidFill>
      </dgm:spPr>
      <dgm:t>
        <a:bodyPr/>
        <a:lstStyle/>
        <a:p>
          <a:pPr>
            <a:buNone/>
          </a:pPr>
          <a:r>
            <a:rPr lang="en-US" dirty="0"/>
            <a:t>Equal-Height</a:t>
          </a:r>
        </a:p>
      </dgm:t>
    </dgm:pt>
    <dgm:pt modelId="{CB871C40-E017-4552-BA0F-7EBDAFDC3EDC}" type="parTrans" cxnId="{3CA822B3-F8A9-47CD-ABED-081E73C76542}">
      <dgm:prSet/>
      <dgm:spPr/>
      <dgm:t>
        <a:bodyPr/>
        <a:lstStyle/>
        <a:p>
          <a:endParaRPr lang="en-US"/>
        </a:p>
      </dgm:t>
    </dgm:pt>
    <dgm:pt modelId="{8DF9C3E5-86AD-4B9A-B53D-BDDF3423550A}" type="sibTrans" cxnId="{3CA822B3-F8A9-47CD-ABED-081E73C76542}">
      <dgm:prSet/>
      <dgm:spPr/>
      <dgm:t>
        <a:bodyPr/>
        <a:lstStyle/>
        <a:p>
          <a:endParaRPr lang="en-US"/>
        </a:p>
      </dgm:t>
    </dgm:pt>
    <dgm:pt modelId="{13168427-2480-4998-A03B-BA43FC8F0992}">
      <dgm:prSet phldrT="[Text]"/>
      <dgm:spPr>
        <a:solidFill>
          <a:srgbClr val="002060"/>
        </a:solidFill>
      </dgm:spPr>
      <dgm:t>
        <a:bodyPr/>
        <a:lstStyle/>
        <a:p>
          <a:pPr>
            <a:buNone/>
          </a:pPr>
          <a:r>
            <a:rPr lang="en-US" b="1" dirty="0"/>
            <a:t>Reduce</a:t>
          </a:r>
        </a:p>
      </dgm:t>
    </dgm:pt>
    <dgm:pt modelId="{5A74CE29-B453-4E88-A7A7-C749F9D5329A}" type="parTrans" cxnId="{4364BAC1-16C4-464E-B209-32D262EBB772}">
      <dgm:prSet/>
      <dgm:spPr/>
      <dgm:t>
        <a:bodyPr/>
        <a:lstStyle/>
        <a:p>
          <a:endParaRPr lang="en-US"/>
        </a:p>
      </dgm:t>
    </dgm:pt>
    <dgm:pt modelId="{FBAE9EA1-846D-40B3-9D4D-BC06831AE1CD}" type="sibTrans" cxnId="{4364BAC1-16C4-464E-B209-32D262EBB772}">
      <dgm:prSet/>
      <dgm:spPr/>
      <dgm:t>
        <a:bodyPr/>
        <a:lstStyle/>
        <a:p>
          <a:endParaRPr lang="en-US"/>
        </a:p>
      </dgm:t>
    </dgm:pt>
    <dgm:pt modelId="{81420EFD-627B-4D71-A6F5-E3BE0BF405CB}">
      <dgm:prSet phldrT="[Text]"/>
      <dgm:spPr>
        <a:solidFill>
          <a:srgbClr val="002060"/>
        </a:solidFill>
      </dgm:spPr>
      <dgm:t>
        <a:bodyPr/>
        <a:lstStyle/>
        <a:p>
          <a:pPr>
            <a:buNone/>
          </a:pPr>
          <a:r>
            <a:rPr lang="en-US" dirty="0"/>
            <a:t>Sampling Rows</a:t>
          </a:r>
        </a:p>
      </dgm:t>
    </dgm:pt>
    <dgm:pt modelId="{926BA4D1-D6FA-492B-A424-CC4A620CF02A}" type="parTrans" cxnId="{4DB47BDE-5DCF-4326-B2B9-115A6F819678}">
      <dgm:prSet/>
      <dgm:spPr/>
      <dgm:t>
        <a:bodyPr/>
        <a:lstStyle/>
        <a:p>
          <a:endParaRPr lang="en-US"/>
        </a:p>
      </dgm:t>
    </dgm:pt>
    <dgm:pt modelId="{6AB74CD6-CA1F-44B4-9C81-69D2B6B25D0A}" type="sibTrans" cxnId="{4DB47BDE-5DCF-4326-B2B9-115A6F819678}">
      <dgm:prSet/>
      <dgm:spPr/>
      <dgm:t>
        <a:bodyPr/>
        <a:lstStyle/>
        <a:p>
          <a:endParaRPr lang="en-US"/>
        </a:p>
      </dgm:t>
    </dgm:pt>
    <dgm:pt modelId="{9B554768-A0C4-4C79-93CD-08DC1758B013}">
      <dgm:prSet phldrT="[Text]"/>
      <dgm:spPr>
        <a:solidFill>
          <a:srgbClr val="002060"/>
        </a:solidFill>
      </dgm:spPr>
      <dgm:t>
        <a:bodyPr/>
        <a:lstStyle/>
        <a:p>
          <a:pPr>
            <a:buNone/>
          </a:pPr>
          <a:r>
            <a:rPr lang="en-US"/>
            <a:t>Sampling Columns</a:t>
          </a:r>
        </a:p>
      </dgm:t>
    </dgm:pt>
    <dgm:pt modelId="{4D61BE72-72F0-4ED7-8642-3BCC96BB906A}" type="parTrans" cxnId="{BCB6B2ED-867E-4B48-B1A4-5F8C21B0080A}">
      <dgm:prSet/>
      <dgm:spPr/>
      <dgm:t>
        <a:bodyPr/>
        <a:lstStyle/>
        <a:p>
          <a:endParaRPr lang="en-US"/>
        </a:p>
      </dgm:t>
    </dgm:pt>
    <dgm:pt modelId="{537792CE-90C8-4721-9D70-53861EB48A4C}" type="sibTrans" cxnId="{BCB6B2ED-867E-4B48-B1A4-5F8C21B0080A}">
      <dgm:prSet/>
      <dgm:spPr/>
      <dgm:t>
        <a:bodyPr/>
        <a:lstStyle/>
        <a:p>
          <a:endParaRPr lang="en-US"/>
        </a:p>
      </dgm:t>
    </dgm:pt>
    <dgm:pt modelId="{0C7C6813-4DAB-47D5-BF9E-EB0EDCB37F62}">
      <dgm:prSet/>
      <dgm:spPr>
        <a:solidFill>
          <a:schemeClr val="accent1">
            <a:lumMod val="60000"/>
            <a:lumOff val="40000"/>
          </a:schemeClr>
        </a:solidFill>
      </dgm:spPr>
      <dgm:t>
        <a:bodyPr/>
        <a:lstStyle/>
        <a:p>
          <a:pPr>
            <a:buFont typeface="Arial" panose="020B0604020202020204" pitchFamily="34" charset="0"/>
            <a:buNone/>
          </a:pPr>
          <a:r>
            <a:rPr lang="en-US" b="0" i="0" dirty="0"/>
            <a:t>Frequent substitution:</a:t>
          </a:r>
        </a:p>
      </dgm:t>
    </dgm:pt>
    <dgm:pt modelId="{246656B3-B0E7-42B5-A802-B1DFAC2BF6C6}" type="parTrans" cxnId="{EA9B1E20-7379-467A-8DB1-84F09BC55C18}">
      <dgm:prSet/>
      <dgm:spPr/>
      <dgm:t>
        <a:bodyPr/>
        <a:lstStyle/>
        <a:p>
          <a:endParaRPr lang="en-US"/>
        </a:p>
      </dgm:t>
    </dgm:pt>
    <dgm:pt modelId="{19F09C16-CDD5-4232-AF08-E540BDD4012F}" type="sibTrans" cxnId="{EA9B1E20-7379-467A-8DB1-84F09BC55C18}">
      <dgm:prSet/>
      <dgm:spPr/>
      <dgm:t>
        <a:bodyPr/>
        <a:lstStyle/>
        <a:p>
          <a:endParaRPr lang="en-US"/>
        </a:p>
      </dgm:t>
    </dgm:pt>
    <dgm:pt modelId="{48D9F435-1EA7-438E-B086-605941963F22}">
      <dgm:prSet/>
      <dgm:spPr>
        <a:solidFill>
          <a:schemeClr val="accent1">
            <a:lumMod val="60000"/>
            <a:lumOff val="40000"/>
          </a:schemeClr>
        </a:solidFill>
      </dgm:spPr>
      <dgm:t>
        <a:bodyPr/>
        <a:lstStyle/>
        <a:p>
          <a:pPr>
            <a:buFont typeface="Arial" panose="020B0604020202020204" pitchFamily="34" charset="0"/>
            <a:buNone/>
          </a:pPr>
          <a:r>
            <a:rPr lang="en-US" b="0" i="0" dirty="0"/>
            <a:t>Regression substitution</a:t>
          </a:r>
        </a:p>
      </dgm:t>
    </dgm:pt>
    <dgm:pt modelId="{D5E5147A-2A97-4557-B3F0-1D56203DF58B}" type="parTrans" cxnId="{DA3BC43F-5365-4E5A-BA6B-242F18414A58}">
      <dgm:prSet/>
      <dgm:spPr/>
      <dgm:t>
        <a:bodyPr/>
        <a:lstStyle/>
        <a:p>
          <a:endParaRPr lang="en-US"/>
        </a:p>
      </dgm:t>
    </dgm:pt>
    <dgm:pt modelId="{B6C21661-0591-414B-984E-F27284D6908E}" type="sibTrans" cxnId="{DA3BC43F-5365-4E5A-BA6B-242F18414A58}">
      <dgm:prSet/>
      <dgm:spPr/>
      <dgm:t>
        <a:bodyPr/>
        <a:lstStyle/>
        <a:p>
          <a:endParaRPr lang="en-US"/>
        </a:p>
      </dgm:t>
    </dgm:pt>
    <dgm:pt modelId="{A2833A1C-B66A-4F7B-9E22-DA8391FE9A43}">
      <dgm:prSet phldrT="[Text]"/>
      <dgm:spPr>
        <a:solidFill>
          <a:schemeClr val="accent1">
            <a:lumMod val="60000"/>
            <a:lumOff val="40000"/>
          </a:schemeClr>
        </a:solidFill>
      </dgm:spPr>
      <dgm:t>
        <a:bodyPr/>
        <a:lstStyle/>
        <a:p>
          <a:pPr>
            <a:buFont typeface="Arial" panose="020B0604020202020204" pitchFamily="34" charset="0"/>
            <a:buNone/>
          </a:pPr>
          <a:r>
            <a:rPr lang="en-US" b="0" i="0" dirty="0"/>
            <a:t>Dummy substitution</a:t>
          </a:r>
          <a:endParaRPr lang="en-US" b="0" dirty="0"/>
        </a:p>
      </dgm:t>
    </dgm:pt>
    <dgm:pt modelId="{2C7718EE-E5ED-4AF4-9AE7-0FCEF2D0B9C0}" type="parTrans" cxnId="{C1ED3A39-67AA-41E1-96EB-ACF38021E536}">
      <dgm:prSet/>
      <dgm:spPr/>
      <dgm:t>
        <a:bodyPr/>
        <a:lstStyle/>
        <a:p>
          <a:endParaRPr lang="en-US"/>
        </a:p>
      </dgm:t>
    </dgm:pt>
    <dgm:pt modelId="{6F49DB79-F6AE-46DB-BE5A-6617F854B46D}" type="sibTrans" cxnId="{C1ED3A39-67AA-41E1-96EB-ACF38021E536}">
      <dgm:prSet/>
      <dgm:spPr/>
      <dgm:t>
        <a:bodyPr/>
        <a:lstStyle/>
        <a:p>
          <a:endParaRPr lang="en-US"/>
        </a:p>
      </dgm:t>
    </dgm:pt>
    <dgm:pt modelId="{107AF75A-CF1C-48E4-85C2-52C5C38E12A5}">
      <dgm:prSet phldrT="[Text]"/>
      <dgm:spPr>
        <a:solidFill>
          <a:schemeClr val="accent1">
            <a:lumMod val="60000"/>
            <a:lumOff val="40000"/>
          </a:schemeClr>
        </a:solidFill>
      </dgm:spPr>
      <dgm:t>
        <a:bodyPr/>
        <a:lstStyle/>
        <a:p>
          <a:pPr>
            <a:buFont typeface="Arial" panose="020B0604020202020204" pitchFamily="34" charset="0"/>
            <a:buNone/>
          </a:pPr>
          <a:r>
            <a:rPr lang="en-US" b="0" i="0" dirty="0"/>
            <a:t>Mean substitution</a:t>
          </a:r>
          <a:endParaRPr lang="en-US" b="0" dirty="0"/>
        </a:p>
      </dgm:t>
    </dgm:pt>
    <dgm:pt modelId="{30AAFF22-74C1-45E8-BDFC-8DCD0FBE0A92}" type="parTrans" cxnId="{7F936F15-807F-4182-BE07-F79B997045D8}">
      <dgm:prSet/>
      <dgm:spPr/>
      <dgm:t>
        <a:bodyPr/>
        <a:lstStyle/>
        <a:p>
          <a:endParaRPr lang="en-US"/>
        </a:p>
      </dgm:t>
    </dgm:pt>
    <dgm:pt modelId="{16B38FC2-A637-4317-92D7-95E64C86444D}" type="sibTrans" cxnId="{7F936F15-807F-4182-BE07-F79B997045D8}">
      <dgm:prSet/>
      <dgm:spPr/>
      <dgm:t>
        <a:bodyPr/>
        <a:lstStyle/>
        <a:p>
          <a:endParaRPr lang="en-US"/>
        </a:p>
      </dgm:t>
    </dgm:pt>
    <dgm:pt modelId="{7F0EBC77-5674-4F7C-894A-1A05CD2127DC}">
      <dgm:prSet phldrT="[Text]"/>
      <dgm:spPr>
        <a:solidFill>
          <a:srgbClr val="0070C0"/>
        </a:solidFill>
      </dgm:spPr>
      <dgm:t>
        <a:bodyPr/>
        <a:lstStyle/>
        <a:p>
          <a:pPr>
            <a:buNone/>
          </a:pPr>
          <a:r>
            <a:rPr lang="en-US" b="1" dirty="0"/>
            <a:t>Normalize</a:t>
          </a:r>
        </a:p>
      </dgm:t>
    </dgm:pt>
    <dgm:pt modelId="{DF86EAA1-2B7E-47D0-B518-8ACFA06203D6}" type="sibTrans" cxnId="{CAFEE759-B981-4009-A51A-EF0FB37D8CF8}">
      <dgm:prSet/>
      <dgm:spPr/>
      <dgm:t>
        <a:bodyPr/>
        <a:lstStyle/>
        <a:p>
          <a:endParaRPr lang="en-US"/>
        </a:p>
      </dgm:t>
    </dgm:pt>
    <dgm:pt modelId="{70423B26-C992-482D-8DBA-63A4D408DC89}" type="parTrans" cxnId="{CAFEE759-B981-4009-A51A-EF0FB37D8CF8}">
      <dgm:prSet/>
      <dgm:spPr/>
      <dgm:t>
        <a:bodyPr/>
        <a:lstStyle/>
        <a:p>
          <a:endParaRPr lang="en-US"/>
        </a:p>
      </dgm:t>
    </dgm:pt>
    <dgm:pt modelId="{39C3C081-1B9B-4C8C-B27E-EFBBC053201D}">
      <dgm:prSet phldrT="[Text]"/>
      <dgm:spPr>
        <a:solidFill>
          <a:srgbClr val="0070C0"/>
        </a:solidFill>
      </dgm:spPr>
      <dgm:t>
        <a:bodyPr/>
        <a:lstStyle/>
        <a:p>
          <a:pPr>
            <a:buNone/>
          </a:pPr>
          <a:r>
            <a:rPr lang="en-US" dirty="0"/>
            <a:t>Min-Max</a:t>
          </a:r>
        </a:p>
      </dgm:t>
    </dgm:pt>
    <dgm:pt modelId="{84F61970-1D34-4015-8A74-B288F2FAF684}" type="parTrans" cxnId="{80271E3A-CFC5-4E37-A79B-5133E9A1B2D5}">
      <dgm:prSet/>
      <dgm:spPr/>
      <dgm:t>
        <a:bodyPr/>
        <a:lstStyle/>
        <a:p>
          <a:endParaRPr lang="en-US"/>
        </a:p>
      </dgm:t>
    </dgm:pt>
    <dgm:pt modelId="{059194CE-E272-49A2-AB04-5BD6ECDD2456}" type="sibTrans" cxnId="{80271E3A-CFC5-4E37-A79B-5133E9A1B2D5}">
      <dgm:prSet/>
      <dgm:spPr/>
      <dgm:t>
        <a:bodyPr/>
        <a:lstStyle/>
        <a:p>
          <a:endParaRPr lang="en-US"/>
        </a:p>
      </dgm:t>
    </dgm:pt>
    <dgm:pt modelId="{7BA2F33F-DBD6-4DB8-80CE-03C163119C8F}">
      <dgm:prSet phldrT="[Text]"/>
      <dgm:spPr>
        <a:solidFill>
          <a:srgbClr val="0070C0"/>
        </a:solidFill>
      </dgm:spPr>
      <dgm:t>
        <a:bodyPr/>
        <a:lstStyle/>
        <a:p>
          <a:pPr>
            <a:buNone/>
          </a:pPr>
          <a:r>
            <a:rPr lang="en-US" dirty="0"/>
            <a:t>Z-Score</a:t>
          </a:r>
        </a:p>
      </dgm:t>
    </dgm:pt>
    <dgm:pt modelId="{C82AB700-08F6-48D1-B992-1CEE3EE069D1}" type="parTrans" cxnId="{AB5EF26D-A509-4CB5-8918-D758B59CBF3B}">
      <dgm:prSet/>
      <dgm:spPr/>
      <dgm:t>
        <a:bodyPr/>
        <a:lstStyle/>
        <a:p>
          <a:endParaRPr lang="en-US"/>
        </a:p>
      </dgm:t>
    </dgm:pt>
    <dgm:pt modelId="{8D40943D-E6BB-4395-AA74-75F003BCFB2C}" type="sibTrans" cxnId="{AB5EF26D-A509-4CB5-8918-D758B59CBF3B}">
      <dgm:prSet/>
      <dgm:spPr/>
      <dgm:t>
        <a:bodyPr/>
        <a:lstStyle/>
        <a:p>
          <a:endParaRPr lang="en-US"/>
        </a:p>
      </dgm:t>
    </dgm:pt>
    <dgm:pt modelId="{665AE0EB-BBFA-48C1-9C03-66BC33387D00}">
      <dgm:prSet phldrT="[Text]"/>
      <dgm:spPr>
        <a:solidFill>
          <a:srgbClr val="0070C0"/>
        </a:solidFill>
      </dgm:spPr>
      <dgm:t>
        <a:bodyPr/>
        <a:lstStyle/>
        <a:p>
          <a:pPr>
            <a:buNone/>
          </a:pPr>
          <a:r>
            <a:rPr lang="en-US" dirty="0"/>
            <a:t>Decimal Scaling</a:t>
          </a:r>
        </a:p>
      </dgm:t>
    </dgm:pt>
    <dgm:pt modelId="{0802A279-D26B-4A7E-A10C-7C6D71A18094}" type="parTrans" cxnId="{69F97772-B090-4C88-AD9F-A6490393F8B7}">
      <dgm:prSet/>
      <dgm:spPr/>
      <dgm:t>
        <a:bodyPr/>
        <a:lstStyle/>
        <a:p>
          <a:endParaRPr lang="en-US"/>
        </a:p>
      </dgm:t>
    </dgm:pt>
    <dgm:pt modelId="{E569D93B-88E9-4109-B9CA-B9C028A2493F}" type="sibTrans" cxnId="{69F97772-B090-4C88-AD9F-A6490393F8B7}">
      <dgm:prSet/>
      <dgm:spPr/>
      <dgm:t>
        <a:bodyPr/>
        <a:lstStyle/>
        <a:p>
          <a:endParaRPr lang="en-US"/>
        </a:p>
      </dgm:t>
    </dgm:pt>
    <dgm:pt modelId="{333CF051-E9D2-4B10-BB27-5B529A50CF75}">
      <dgm:prSet phldrT="[Text]"/>
      <dgm:spPr>
        <a:solidFill>
          <a:srgbClr val="002060"/>
        </a:solidFill>
      </dgm:spPr>
      <dgm:t>
        <a:bodyPr/>
        <a:lstStyle/>
        <a:p>
          <a:pPr>
            <a:buNone/>
          </a:pPr>
          <a:r>
            <a:rPr lang="en-US" dirty="0"/>
            <a:t>Aggregation</a:t>
          </a:r>
        </a:p>
      </dgm:t>
    </dgm:pt>
    <dgm:pt modelId="{E44ED06D-E52B-4133-94F5-A40FA98F43EA}" type="parTrans" cxnId="{4B3EC71E-736F-42B3-8112-5A9AE46B4ED6}">
      <dgm:prSet/>
      <dgm:spPr/>
      <dgm:t>
        <a:bodyPr/>
        <a:lstStyle/>
        <a:p>
          <a:endParaRPr lang="en-US"/>
        </a:p>
      </dgm:t>
    </dgm:pt>
    <dgm:pt modelId="{73DC4736-E404-4B05-A059-F6C65C6A1F55}" type="sibTrans" cxnId="{4B3EC71E-736F-42B3-8112-5A9AE46B4ED6}">
      <dgm:prSet/>
      <dgm:spPr/>
      <dgm:t>
        <a:bodyPr/>
        <a:lstStyle/>
        <a:p>
          <a:endParaRPr lang="en-US"/>
        </a:p>
      </dgm:t>
    </dgm:pt>
    <dgm:pt modelId="{FC391D29-BD68-4214-A54E-513C9FD2DB27}" type="pres">
      <dgm:prSet presAssocID="{5D7BB2C1-604E-4092-B89A-A09F820C8A74}" presName="Name0" presStyleCnt="0">
        <dgm:presLayoutVars>
          <dgm:dir/>
          <dgm:resizeHandles val="exact"/>
        </dgm:presLayoutVars>
      </dgm:prSet>
      <dgm:spPr/>
    </dgm:pt>
    <dgm:pt modelId="{92A76DA7-228B-4413-A2AA-2337270E9B05}" type="pres">
      <dgm:prSet presAssocID="{8C45DB9B-0403-4E7B-8680-ABB0CC70EB1C}" presName="node" presStyleLbl="node1" presStyleIdx="0" presStyleCnt="4">
        <dgm:presLayoutVars>
          <dgm:bulletEnabled val="1"/>
        </dgm:presLayoutVars>
      </dgm:prSet>
      <dgm:spPr/>
    </dgm:pt>
    <dgm:pt modelId="{AD3B67D3-A8EA-487D-A9F4-28C44B660B4D}" type="pres">
      <dgm:prSet presAssocID="{ACB16FF1-8A88-4147-857F-FE1C4AEE338B}" presName="sibTrans" presStyleCnt="0"/>
      <dgm:spPr/>
    </dgm:pt>
    <dgm:pt modelId="{66E16B9D-7B5D-4877-9552-75948B677006}" type="pres">
      <dgm:prSet presAssocID="{7F0EBC77-5674-4F7C-894A-1A05CD2127DC}" presName="node" presStyleLbl="node1" presStyleIdx="1" presStyleCnt="4">
        <dgm:presLayoutVars>
          <dgm:bulletEnabled val="1"/>
        </dgm:presLayoutVars>
      </dgm:prSet>
      <dgm:spPr/>
    </dgm:pt>
    <dgm:pt modelId="{99191D78-47C5-4CFE-B665-799DAB86AB8D}" type="pres">
      <dgm:prSet presAssocID="{DF86EAA1-2B7E-47D0-B518-8ACFA06203D6}" presName="sibTrans" presStyleCnt="0"/>
      <dgm:spPr/>
    </dgm:pt>
    <dgm:pt modelId="{62FF5A7E-E1A4-4598-9611-6E7E120BC627}" type="pres">
      <dgm:prSet presAssocID="{FA160FAD-8FDD-41E5-A84F-1D98AD24BC5C}" presName="node" presStyleLbl="node1" presStyleIdx="2" presStyleCnt="4">
        <dgm:presLayoutVars>
          <dgm:bulletEnabled val="1"/>
        </dgm:presLayoutVars>
      </dgm:prSet>
      <dgm:spPr/>
    </dgm:pt>
    <dgm:pt modelId="{4D0C75AE-F813-4441-B549-9C35CEF435A7}" type="pres">
      <dgm:prSet presAssocID="{2F0AFC76-6C1C-4C41-9702-B6B21712DC51}" presName="sibTrans" presStyleCnt="0"/>
      <dgm:spPr/>
    </dgm:pt>
    <dgm:pt modelId="{CEB7B67E-35EE-40E2-A9C9-7097CC623C4C}" type="pres">
      <dgm:prSet presAssocID="{13168427-2480-4998-A03B-BA43FC8F0992}" presName="node" presStyleLbl="node1" presStyleIdx="3" presStyleCnt="4">
        <dgm:presLayoutVars>
          <dgm:bulletEnabled val="1"/>
        </dgm:presLayoutVars>
      </dgm:prSet>
      <dgm:spPr/>
    </dgm:pt>
  </dgm:ptLst>
  <dgm:cxnLst>
    <dgm:cxn modelId="{6D7EA50F-6551-4A80-890B-D8908FBB1FDF}" type="presOf" srcId="{48D9F435-1EA7-438E-B086-605941963F22}" destId="{92A76DA7-228B-4413-A2AA-2337270E9B05}" srcOrd="0" destOrd="5" presId="urn:microsoft.com/office/officeart/2005/8/layout/hList6"/>
    <dgm:cxn modelId="{331C0110-4BB4-4923-ADF9-8AF6527BBD19}" type="presOf" srcId="{22CC5ED6-503C-4B36-BD12-DE01AB05C8D9}" destId="{92A76DA7-228B-4413-A2AA-2337270E9B05}" srcOrd="0" destOrd="1" presId="urn:microsoft.com/office/officeart/2005/8/layout/hList6"/>
    <dgm:cxn modelId="{7F936F15-807F-4182-BE07-F79B997045D8}" srcId="{8C45DB9B-0403-4E7B-8680-ABB0CC70EB1C}" destId="{107AF75A-CF1C-48E4-85C2-52C5C38E12A5}" srcOrd="2" destOrd="0" parTransId="{30AAFF22-74C1-45E8-BDFC-8DCD0FBE0A92}" sibTransId="{16B38FC2-A637-4317-92D7-95E64C86444D}"/>
    <dgm:cxn modelId="{D3F5A915-5A01-495F-9EF1-149F081D15C2}" type="presOf" srcId="{8C45DB9B-0403-4E7B-8680-ABB0CC70EB1C}" destId="{92A76DA7-228B-4413-A2AA-2337270E9B05}" srcOrd="0" destOrd="0" presId="urn:microsoft.com/office/officeart/2005/8/layout/hList6"/>
    <dgm:cxn modelId="{64009019-5162-4EB8-969E-ECB469E83A72}" type="presOf" srcId="{0C7C6813-4DAB-47D5-BF9E-EB0EDCB37F62}" destId="{92A76DA7-228B-4413-A2AA-2337270E9B05}" srcOrd="0" destOrd="4" presId="urn:microsoft.com/office/officeart/2005/8/layout/hList6"/>
    <dgm:cxn modelId="{4B3EC71E-736F-42B3-8112-5A9AE46B4ED6}" srcId="{13168427-2480-4998-A03B-BA43FC8F0992}" destId="{333CF051-E9D2-4B10-BB27-5B529A50CF75}" srcOrd="2" destOrd="0" parTransId="{E44ED06D-E52B-4133-94F5-A40FA98F43EA}" sibTransId="{73DC4736-E404-4B05-A059-F6C65C6A1F55}"/>
    <dgm:cxn modelId="{EA9B1E20-7379-467A-8DB1-84F09BC55C18}" srcId="{8C45DB9B-0403-4E7B-8680-ABB0CC70EB1C}" destId="{0C7C6813-4DAB-47D5-BF9E-EB0EDCB37F62}" srcOrd="3" destOrd="0" parTransId="{246656B3-B0E7-42B5-A802-B1DFAC2BF6C6}" sibTransId="{19F09C16-CDD5-4232-AF08-E540BDD4012F}"/>
    <dgm:cxn modelId="{932A0424-5D6B-4CEC-AFBA-BC80F42A0DA5}" type="presOf" srcId="{13168427-2480-4998-A03B-BA43FC8F0992}" destId="{CEB7B67E-35EE-40E2-A9C9-7097CC623C4C}" srcOrd="0" destOrd="0" presId="urn:microsoft.com/office/officeart/2005/8/layout/hList6"/>
    <dgm:cxn modelId="{B9718B2F-77E3-40A0-898E-B2A01835D2E4}" type="presOf" srcId="{107AF75A-CF1C-48E4-85C2-52C5C38E12A5}" destId="{92A76DA7-228B-4413-A2AA-2337270E9B05}" srcOrd="0" destOrd="3" presId="urn:microsoft.com/office/officeart/2005/8/layout/hList6"/>
    <dgm:cxn modelId="{F3635434-147C-4A36-BB03-00DCD4A9E498}" type="presOf" srcId="{7BA2F33F-DBD6-4DB8-80CE-03C163119C8F}" destId="{66E16B9D-7B5D-4877-9552-75948B677006}" srcOrd="0" destOrd="2" presId="urn:microsoft.com/office/officeart/2005/8/layout/hList6"/>
    <dgm:cxn modelId="{296A1F35-B24A-483B-9643-DB7DF5B6E51E}" type="presOf" srcId="{5D7BB2C1-604E-4092-B89A-A09F820C8A74}" destId="{FC391D29-BD68-4214-A54E-513C9FD2DB27}" srcOrd="0" destOrd="0" presId="urn:microsoft.com/office/officeart/2005/8/layout/hList6"/>
    <dgm:cxn modelId="{25D80037-1999-4490-8EDC-842BB688AE14}" type="presOf" srcId="{7F0EBC77-5674-4F7C-894A-1A05CD2127DC}" destId="{66E16B9D-7B5D-4877-9552-75948B677006}" srcOrd="0" destOrd="0" presId="urn:microsoft.com/office/officeart/2005/8/layout/hList6"/>
    <dgm:cxn modelId="{C1ED3A39-67AA-41E1-96EB-ACF38021E536}" srcId="{8C45DB9B-0403-4E7B-8680-ABB0CC70EB1C}" destId="{A2833A1C-B66A-4F7B-9E22-DA8391FE9A43}" srcOrd="1" destOrd="0" parTransId="{2C7718EE-E5ED-4AF4-9AE7-0FCEF2D0B9C0}" sibTransId="{6F49DB79-F6AE-46DB-BE5A-6617F854B46D}"/>
    <dgm:cxn modelId="{2741AA39-2E9B-4D45-A7EF-5BEA82FCC418}" srcId="{5D7BB2C1-604E-4092-B89A-A09F820C8A74}" destId="{FA160FAD-8FDD-41E5-A84F-1D98AD24BC5C}" srcOrd="2" destOrd="0" parTransId="{2BC50C7D-CB87-49AB-97F5-8C8D229D3A03}" sibTransId="{2F0AFC76-6C1C-4C41-9702-B6B21712DC51}"/>
    <dgm:cxn modelId="{80271E3A-CFC5-4E37-A79B-5133E9A1B2D5}" srcId="{7F0EBC77-5674-4F7C-894A-1A05CD2127DC}" destId="{39C3C081-1B9B-4C8C-B27E-EFBBC053201D}" srcOrd="0" destOrd="0" parTransId="{84F61970-1D34-4015-8A74-B288F2FAF684}" sibTransId="{059194CE-E272-49A2-AB04-5BD6ECDD2456}"/>
    <dgm:cxn modelId="{DA3BC43F-5365-4E5A-BA6B-242F18414A58}" srcId="{8C45DB9B-0403-4E7B-8680-ABB0CC70EB1C}" destId="{48D9F435-1EA7-438E-B086-605941963F22}" srcOrd="4" destOrd="0" parTransId="{D5E5147A-2A97-4557-B3F0-1D56203DF58B}" sibTransId="{B6C21661-0591-414B-984E-F27284D6908E}"/>
    <dgm:cxn modelId="{FEC97B5C-320B-4C98-B8D0-BDB65C7F1F69}" type="presOf" srcId="{248816F6-52F7-4C5C-A9BE-DC2B944BE880}" destId="{62FF5A7E-E1A4-4598-9611-6E7E120BC627}" srcOrd="0" destOrd="2" presId="urn:microsoft.com/office/officeart/2005/8/layout/hList6"/>
    <dgm:cxn modelId="{2CDA794B-38E7-4C08-8B01-F3740712A4E1}" srcId="{8C45DB9B-0403-4E7B-8680-ABB0CC70EB1C}" destId="{22CC5ED6-503C-4B36-BD12-DE01AB05C8D9}" srcOrd="0" destOrd="0" parTransId="{E05122B3-1BC6-4D4E-AAA1-D336422F7174}" sibTransId="{B6AF7273-A296-4B35-A9A3-D6E312E0F4FC}"/>
    <dgm:cxn modelId="{79397F4B-8CCF-4773-819C-CFEB373F1153}" srcId="{FA160FAD-8FDD-41E5-A84F-1D98AD24BC5C}" destId="{C7A91DD5-3D63-4386-9CA0-00A85EBD2A06}" srcOrd="0" destOrd="0" parTransId="{B6C0D891-6CE7-417B-9DDE-04136C132F50}" sibTransId="{EC7B591A-3452-40AB-8C09-E1249A1D180F}"/>
    <dgm:cxn modelId="{AB5EF26D-A509-4CB5-8918-D758B59CBF3B}" srcId="{7F0EBC77-5674-4F7C-894A-1A05CD2127DC}" destId="{7BA2F33F-DBD6-4DB8-80CE-03C163119C8F}" srcOrd="1" destOrd="0" parTransId="{C82AB700-08F6-48D1-B992-1CEE3EE069D1}" sibTransId="{8D40943D-E6BB-4395-AA74-75F003BCFB2C}"/>
    <dgm:cxn modelId="{69F97772-B090-4C88-AD9F-A6490393F8B7}" srcId="{7F0EBC77-5674-4F7C-894A-1A05CD2127DC}" destId="{665AE0EB-BBFA-48C1-9C03-66BC33387D00}" srcOrd="2" destOrd="0" parTransId="{0802A279-D26B-4A7E-A10C-7C6D71A18094}" sibTransId="{E569D93B-88E9-4109-B9CA-B9C028A2493F}"/>
    <dgm:cxn modelId="{8EAC7878-884F-45ED-8063-F724312B0FA8}" srcId="{5D7BB2C1-604E-4092-B89A-A09F820C8A74}" destId="{8C45DB9B-0403-4E7B-8680-ABB0CC70EB1C}" srcOrd="0" destOrd="0" parTransId="{E9D8157F-B803-4225-AD0E-891FB68E8A96}" sibTransId="{ACB16FF1-8A88-4147-857F-FE1C4AEE338B}"/>
    <dgm:cxn modelId="{680DAF79-9A60-4D14-B93F-DCF0BBC80F25}" type="presOf" srcId="{FA160FAD-8FDD-41E5-A84F-1D98AD24BC5C}" destId="{62FF5A7E-E1A4-4598-9611-6E7E120BC627}" srcOrd="0" destOrd="0" presId="urn:microsoft.com/office/officeart/2005/8/layout/hList6"/>
    <dgm:cxn modelId="{CAFEE759-B981-4009-A51A-EF0FB37D8CF8}" srcId="{5D7BB2C1-604E-4092-B89A-A09F820C8A74}" destId="{7F0EBC77-5674-4F7C-894A-1A05CD2127DC}" srcOrd="1" destOrd="0" parTransId="{70423B26-C992-482D-8DBA-63A4D408DC89}" sibTransId="{DF86EAA1-2B7E-47D0-B518-8ACFA06203D6}"/>
    <dgm:cxn modelId="{EBBA977D-F012-4CC6-AF90-13BF227DF21D}" type="presOf" srcId="{81420EFD-627B-4D71-A6F5-E3BE0BF405CB}" destId="{CEB7B67E-35EE-40E2-A9C9-7097CC623C4C}" srcOrd="0" destOrd="1" presId="urn:microsoft.com/office/officeart/2005/8/layout/hList6"/>
    <dgm:cxn modelId="{0CB65C80-36C2-43D5-8506-812212971159}" type="presOf" srcId="{9B554768-A0C4-4C79-93CD-08DC1758B013}" destId="{CEB7B67E-35EE-40E2-A9C9-7097CC623C4C}" srcOrd="0" destOrd="2" presId="urn:microsoft.com/office/officeart/2005/8/layout/hList6"/>
    <dgm:cxn modelId="{09D9E585-4B59-4848-B28F-A7953FF6CA08}" type="presOf" srcId="{C7A91DD5-3D63-4386-9CA0-00A85EBD2A06}" destId="{62FF5A7E-E1A4-4598-9611-6E7E120BC627}" srcOrd="0" destOrd="1" presId="urn:microsoft.com/office/officeart/2005/8/layout/hList6"/>
    <dgm:cxn modelId="{8A0553A2-1C59-4169-A96A-F2C7416E0262}" type="presOf" srcId="{333CF051-E9D2-4B10-BB27-5B529A50CF75}" destId="{CEB7B67E-35EE-40E2-A9C9-7097CC623C4C}" srcOrd="0" destOrd="3" presId="urn:microsoft.com/office/officeart/2005/8/layout/hList6"/>
    <dgm:cxn modelId="{7F6F9EAB-8C9F-4805-9392-364C792095D2}" type="presOf" srcId="{665AE0EB-BBFA-48C1-9C03-66BC33387D00}" destId="{66E16B9D-7B5D-4877-9552-75948B677006}" srcOrd="0" destOrd="3" presId="urn:microsoft.com/office/officeart/2005/8/layout/hList6"/>
    <dgm:cxn modelId="{3CA822B3-F8A9-47CD-ABED-081E73C76542}" srcId="{FA160FAD-8FDD-41E5-A84F-1D98AD24BC5C}" destId="{248816F6-52F7-4C5C-A9BE-DC2B944BE880}" srcOrd="1" destOrd="0" parTransId="{CB871C40-E017-4552-BA0F-7EBDAFDC3EDC}" sibTransId="{8DF9C3E5-86AD-4B9A-B53D-BDDF3423550A}"/>
    <dgm:cxn modelId="{4364BAC1-16C4-464E-B209-32D262EBB772}" srcId="{5D7BB2C1-604E-4092-B89A-A09F820C8A74}" destId="{13168427-2480-4998-A03B-BA43FC8F0992}" srcOrd="3" destOrd="0" parTransId="{5A74CE29-B453-4E88-A7A7-C749F9D5329A}" sibTransId="{FBAE9EA1-846D-40B3-9D4D-BC06831AE1CD}"/>
    <dgm:cxn modelId="{39E262CC-939A-4F69-94FF-0EBD0908F3F2}" type="presOf" srcId="{A2833A1C-B66A-4F7B-9E22-DA8391FE9A43}" destId="{92A76DA7-228B-4413-A2AA-2337270E9B05}" srcOrd="0" destOrd="2" presId="urn:microsoft.com/office/officeart/2005/8/layout/hList6"/>
    <dgm:cxn modelId="{E50274D9-9276-4AC8-BFF9-87698EB1C573}" type="presOf" srcId="{39C3C081-1B9B-4C8C-B27E-EFBBC053201D}" destId="{66E16B9D-7B5D-4877-9552-75948B677006}" srcOrd="0" destOrd="1" presId="urn:microsoft.com/office/officeart/2005/8/layout/hList6"/>
    <dgm:cxn modelId="{4DB47BDE-5DCF-4326-B2B9-115A6F819678}" srcId="{13168427-2480-4998-A03B-BA43FC8F0992}" destId="{81420EFD-627B-4D71-A6F5-E3BE0BF405CB}" srcOrd="0" destOrd="0" parTransId="{926BA4D1-D6FA-492B-A424-CC4A620CF02A}" sibTransId="{6AB74CD6-CA1F-44B4-9C81-69D2B6B25D0A}"/>
    <dgm:cxn modelId="{BCB6B2ED-867E-4B48-B1A4-5F8C21B0080A}" srcId="{13168427-2480-4998-A03B-BA43FC8F0992}" destId="{9B554768-A0C4-4C79-93CD-08DC1758B013}" srcOrd="1" destOrd="0" parTransId="{4D61BE72-72F0-4ED7-8642-3BCC96BB906A}" sibTransId="{537792CE-90C8-4721-9D70-53861EB48A4C}"/>
    <dgm:cxn modelId="{3A4CC7DF-D79B-473C-A0C0-5D863A40D39B}" type="presParOf" srcId="{FC391D29-BD68-4214-A54E-513C9FD2DB27}" destId="{92A76DA7-228B-4413-A2AA-2337270E9B05}" srcOrd="0" destOrd="0" presId="urn:microsoft.com/office/officeart/2005/8/layout/hList6"/>
    <dgm:cxn modelId="{DC5B3CB8-A31A-4EB4-9868-C322849FB0B7}" type="presParOf" srcId="{FC391D29-BD68-4214-A54E-513C9FD2DB27}" destId="{AD3B67D3-A8EA-487D-A9F4-28C44B660B4D}" srcOrd="1" destOrd="0" presId="urn:microsoft.com/office/officeart/2005/8/layout/hList6"/>
    <dgm:cxn modelId="{7C492F3C-0CE0-4A03-8385-0EF4FAB45E8C}" type="presParOf" srcId="{FC391D29-BD68-4214-A54E-513C9FD2DB27}" destId="{66E16B9D-7B5D-4877-9552-75948B677006}" srcOrd="2" destOrd="0" presId="urn:microsoft.com/office/officeart/2005/8/layout/hList6"/>
    <dgm:cxn modelId="{3DB58ADC-B4B5-47D8-B83A-0A271303CEEB}" type="presParOf" srcId="{FC391D29-BD68-4214-A54E-513C9FD2DB27}" destId="{99191D78-47C5-4CFE-B665-799DAB86AB8D}" srcOrd="3" destOrd="0" presId="urn:microsoft.com/office/officeart/2005/8/layout/hList6"/>
    <dgm:cxn modelId="{F94C82B6-1197-4CFF-85F2-08DC15C0B1FE}" type="presParOf" srcId="{FC391D29-BD68-4214-A54E-513C9FD2DB27}" destId="{62FF5A7E-E1A4-4598-9611-6E7E120BC627}" srcOrd="4" destOrd="0" presId="urn:microsoft.com/office/officeart/2005/8/layout/hList6"/>
    <dgm:cxn modelId="{655F5DC7-93BF-4037-AEBF-1A35539035B0}" type="presParOf" srcId="{FC391D29-BD68-4214-A54E-513C9FD2DB27}" destId="{4D0C75AE-F813-4441-B549-9C35CEF435A7}" srcOrd="5" destOrd="0" presId="urn:microsoft.com/office/officeart/2005/8/layout/hList6"/>
    <dgm:cxn modelId="{528A66C3-4657-4248-BF0D-5F556B231610}" type="presParOf" srcId="{FC391D29-BD68-4214-A54E-513C9FD2DB27}" destId="{CEB7B67E-35EE-40E2-A9C9-7097CC623C4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76DA7-228B-4413-A2AA-2337270E9B05}">
      <dsp:nvSpPr>
        <dsp:cNvPr id="0" name=""/>
        <dsp:cNvSpPr/>
      </dsp:nvSpPr>
      <dsp:spPr>
        <a:xfrm rot="16200000">
          <a:off x="-1745944" y="1747903"/>
          <a:ext cx="5418667" cy="1922859"/>
        </a:xfrm>
        <a:prstGeom prst="flowChartManualOperation">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394" bIns="0" numCol="1" spcCol="1270" anchor="t" anchorCtr="0">
          <a:noAutofit/>
        </a:bodyPr>
        <a:lstStyle/>
        <a:p>
          <a:pPr marL="0" lvl="0" indent="0" algn="l" defTabSz="1022350">
            <a:lnSpc>
              <a:spcPct val="90000"/>
            </a:lnSpc>
            <a:spcBef>
              <a:spcPct val="0"/>
            </a:spcBef>
            <a:spcAft>
              <a:spcPct val="35000"/>
            </a:spcAft>
            <a:buNone/>
          </a:pPr>
          <a:r>
            <a:rPr lang="en-US" sz="2300" b="1" kern="1200" dirty="0"/>
            <a:t>Missing</a:t>
          </a:r>
        </a:p>
        <a:p>
          <a:pPr marL="171450" lvl="1" indent="-171450" algn="l" defTabSz="800100">
            <a:lnSpc>
              <a:spcPct val="90000"/>
            </a:lnSpc>
            <a:spcBef>
              <a:spcPct val="0"/>
            </a:spcBef>
            <a:spcAft>
              <a:spcPct val="15000"/>
            </a:spcAft>
            <a:buFont typeface="Arial" panose="020B0604020202020204" pitchFamily="34" charset="0"/>
            <a:buNone/>
          </a:pPr>
          <a:r>
            <a:rPr lang="en-US" sz="1800" b="0" i="0" kern="1200" dirty="0"/>
            <a:t>Deletion</a:t>
          </a:r>
          <a:endParaRPr lang="en-US" sz="1800" b="0" kern="1200" dirty="0"/>
        </a:p>
        <a:p>
          <a:pPr marL="171450" lvl="1" indent="-171450" algn="l" defTabSz="800100">
            <a:lnSpc>
              <a:spcPct val="90000"/>
            </a:lnSpc>
            <a:spcBef>
              <a:spcPct val="0"/>
            </a:spcBef>
            <a:spcAft>
              <a:spcPct val="15000"/>
            </a:spcAft>
            <a:buFont typeface="Arial" panose="020B0604020202020204" pitchFamily="34" charset="0"/>
            <a:buNone/>
          </a:pPr>
          <a:r>
            <a:rPr lang="en-US" sz="1800" b="0" i="0" kern="1200" dirty="0"/>
            <a:t>Dummy substitution</a:t>
          </a:r>
          <a:endParaRPr lang="en-US" sz="1800" b="0" kern="1200" dirty="0"/>
        </a:p>
        <a:p>
          <a:pPr marL="171450" lvl="1" indent="-171450" algn="l" defTabSz="800100">
            <a:lnSpc>
              <a:spcPct val="90000"/>
            </a:lnSpc>
            <a:spcBef>
              <a:spcPct val="0"/>
            </a:spcBef>
            <a:spcAft>
              <a:spcPct val="15000"/>
            </a:spcAft>
            <a:buFont typeface="Arial" panose="020B0604020202020204" pitchFamily="34" charset="0"/>
            <a:buNone/>
          </a:pPr>
          <a:r>
            <a:rPr lang="en-US" sz="1800" b="0" i="0" kern="1200" dirty="0"/>
            <a:t>Mean substitution</a:t>
          </a:r>
          <a:endParaRPr lang="en-US" sz="1800" b="0" kern="1200" dirty="0"/>
        </a:p>
        <a:p>
          <a:pPr marL="171450" lvl="1" indent="-171450" algn="l" defTabSz="800100">
            <a:lnSpc>
              <a:spcPct val="90000"/>
            </a:lnSpc>
            <a:spcBef>
              <a:spcPct val="0"/>
            </a:spcBef>
            <a:spcAft>
              <a:spcPct val="15000"/>
            </a:spcAft>
            <a:buFont typeface="Arial" panose="020B0604020202020204" pitchFamily="34" charset="0"/>
            <a:buNone/>
          </a:pPr>
          <a:r>
            <a:rPr lang="en-US" sz="1800" b="0" i="0" kern="1200" dirty="0"/>
            <a:t>Frequent substitution:</a:t>
          </a:r>
        </a:p>
        <a:p>
          <a:pPr marL="171450" lvl="1" indent="-171450" algn="l" defTabSz="800100">
            <a:lnSpc>
              <a:spcPct val="90000"/>
            </a:lnSpc>
            <a:spcBef>
              <a:spcPct val="0"/>
            </a:spcBef>
            <a:spcAft>
              <a:spcPct val="15000"/>
            </a:spcAft>
            <a:buFont typeface="Arial" panose="020B0604020202020204" pitchFamily="34" charset="0"/>
            <a:buNone/>
          </a:pPr>
          <a:r>
            <a:rPr lang="en-US" sz="1800" b="0" i="0" kern="1200" dirty="0"/>
            <a:t>Regression substitution</a:t>
          </a:r>
        </a:p>
      </dsp:txBody>
      <dsp:txXfrm rot="5400000">
        <a:off x="1960" y="1083732"/>
        <a:ext cx="1922859" cy="3251201"/>
      </dsp:txXfrm>
    </dsp:sp>
    <dsp:sp modelId="{66E16B9D-7B5D-4877-9552-75948B677006}">
      <dsp:nvSpPr>
        <dsp:cNvPr id="0" name=""/>
        <dsp:cNvSpPr/>
      </dsp:nvSpPr>
      <dsp:spPr>
        <a:xfrm rot="16200000">
          <a:off x="321129" y="1747903"/>
          <a:ext cx="5418667" cy="1922859"/>
        </a:xfrm>
        <a:prstGeom prst="flowChartManualOperati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394" bIns="0" numCol="1" spcCol="1270" anchor="t" anchorCtr="0">
          <a:noAutofit/>
        </a:bodyPr>
        <a:lstStyle/>
        <a:p>
          <a:pPr marL="0" lvl="0" indent="0" algn="l" defTabSz="1022350">
            <a:lnSpc>
              <a:spcPct val="90000"/>
            </a:lnSpc>
            <a:spcBef>
              <a:spcPct val="0"/>
            </a:spcBef>
            <a:spcAft>
              <a:spcPct val="35000"/>
            </a:spcAft>
            <a:buNone/>
          </a:pPr>
          <a:r>
            <a:rPr lang="en-US" sz="2300" b="1" kern="1200" dirty="0"/>
            <a:t>Normalize</a:t>
          </a:r>
        </a:p>
        <a:p>
          <a:pPr marL="171450" lvl="1" indent="-171450" algn="l" defTabSz="800100">
            <a:lnSpc>
              <a:spcPct val="90000"/>
            </a:lnSpc>
            <a:spcBef>
              <a:spcPct val="0"/>
            </a:spcBef>
            <a:spcAft>
              <a:spcPct val="15000"/>
            </a:spcAft>
            <a:buNone/>
          </a:pPr>
          <a:r>
            <a:rPr lang="en-US" sz="1800" kern="1200" dirty="0"/>
            <a:t>Min-Max</a:t>
          </a:r>
        </a:p>
        <a:p>
          <a:pPr marL="171450" lvl="1" indent="-171450" algn="l" defTabSz="800100">
            <a:lnSpc>
              <a:spcPct val="90000"/>
            </a:lnSpc>
            <a:spcBef>
              <a:spcPct val="0"/>
            </a:spcBef>
            <a:spcAft>
              <a:spcPct val="15000"/>
            </a:spcAft>
            <a:buNone/>
          </a:pPr>
          <a:r>
            <a:rPr lang="en-US" sz="1800" kern="1200" dirty="0"/>
            <a:t>Z-Score</a:t>
          </a:r>
        </a:p>
        <a:p>
          <a:pPr marL="171450" lvl="1" indent="-171450" algn="l" defTabSz="800100">
            <a:lnSpc>
              <a:spcPct val="90000"/>
            </a:lnSpc>
            <a:spcBef>
              <a:spcPct val="0"/>
            </a:spcBef>
            <a:spcAft>
              <a:spcPct val="15000"/>
            </a:spcAft>
            <a:buNone/>
          </a:pPr>
          <a:r>
            <a:rPr lang="en-US" sz="1800" kern="1200" dirty="0"/>
            <a:t>Decimal Scaling</a:t>
          </a:r>
        </a:p>
      </dsp:txBody>
      <dsp:txXfrm rot="5400000">
        <a:off x="2069033" y="1083732"/>
        <a:ext cx="1922859" cy="3251201"/>
      </dsp:txXfrm>
    </dsp:sp>
    <dsp:sp modelId="{62FF5A7E-E1A4-4598-9611-6E7E120BC627}">
      <dsp:nvSpPr>
        <dsp:cNvPr id="0" name=""/>
        <dsp:cNvSpPr/>
      </dsp:nvSpPr>
      <dsp:spPr>
        <a:xfrm rot="16200000">
          <a:off x="2388203" y="1747903"/>
          <a:ext cx="5418667" cy="1922859"/>
        </a:xfrm>
        <a:prstGeom prst="flowChartManualOperation">
          <a:avLst/>
        </a:prstGeom>
        <a:solidFill>
          <a:schemeClr val="accent2">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394" bIns="0" numCol="1" spcCol="1270" anchor="t" anchorCtr="0">
          <a:noAutofit/>
        </a:bodyPr>
        <a:lstStyle/>
        <a:p>
          <a:pPr marL="0" lvl="0" indent="0" algn="l" defTabSz="1022350">
            <a:lnSpc>
              <a:spcPct val="90000"/>
            </a:lnSpc>
            <a:spcBef>
              <a:spcPct val="0"/>
            </a:spcBef>
            <a:spcAft>
              <a:spcPct val="35000"/>
            </a:spcAft>
            <a:buNone/>
          </a:pPr>
          <a:r>
            <a:rPr lang="en-US" sz="2300" b="1" kern="1200" dirty="0"/>
            <a:t>Discretize</a:t>
          </a:r>
        </a:p>
        <a:p>
          <a:pPr marL="171450" lvl="1" indent="-171450" algn="l" defTabSz="800100">
            <a:lnSpc>
              <a:spcPct val="90000"/>
            </a:lnSpc>
            <a:spcBef>
              <a:spcPct val="0"/>
            </a:spcBef>
            <a:spcAft>
              <a:spcPct val="15000"/>
            </a:spcAft>
            <a:buNone/>
          </a:pPr>
          <a:r>
            <a:rPr lang="en-US" sz="1800" kern="1200" dirty="0"/>
            <a:t>Equal-Width</a:t>
          </a:r>
        </a:p>
        <a:p>
          <a:pPr marL="171450" lvl="1" indent="-171450" algn="l" defTabSz="800100">
            <a:lnSpc>
              <a:spcPct val="90000"/>
            </a:lnSpc>
            <a:spcBef>
              <a:spcPct val="0"/>
            </a:spcBef>
            <a:spcAft>
              <a:spcPct val="15000"/>
            </a:spcAft>
            <a:buNone/>
          </a:pPr>
          <a:r>
            <a:rPr lang="en-US" sz="1800" kern="1200" dirty="0"/>
            <a:t>Equal-Height</a:t>
          </a:r>
        </a:p>
      </dsp:txBody>
      <dsp:txXfrm rot="5400000">
        <a:off x="4136107" y="1083732"/>
        <a:ext cx="1922859" cy="3251201"/>
      </dsp:txXfrm>
    </dsp:sp>
    <dsp:sp modelId="{CEB7B67E-35EE-40E2-A9C9-7097CC623C4C}">
      <dsp:nvSpPr>
        <dsp:cNvPr id="0" name=""/>
        <dsp:cNvSpPr/>
      </dsp:nvSpPr>
      <dsp:spPr>
        <a:xfrm rot="16200000">
          <a:off x="4455277" y="1747903"/>
          <a:ext cx="5418667" cy="1922859"/>
        </a:xfrm>
        <a:prstGeom prst="flowChartManualOperation">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394" bIns="0" numCol="1" spcCol="1270" anchor="t" anchorCtr="0">
          <a:noAutofit/>
        </a:bodyPr>
        <a:lstStyle/>
        <a:p>
          <a:pPr marL="0" lvl="0" indent="0" algn="l" defTabSz="1022350">
            <a:lnSpc>
              <a:spcPct val="90000"/>
            </a:lnSpc>
            <a:spcBef>
              <a:spcPct val="0"/>
            </a:spcBef>
            <a:spcAft>
              <a:spcPct val="35000"/>
            </a:spcAft>
            <a:buNone/>
          </a:pPr>
          <a:r>
            <a:rPr lang="en-US" sz="2300" b="1" kern="1200" dirty="0"/>
            <a:t>Reduce</a:t>
          </a:r>
        </a:p>
        <a:p>
          <a:pPr marL="171450" lvl="1" indent="-171450" algn="l" defTabSz="800100">
            <a:lnSpc>
              <a:spcPct val="90000"/>
            </a:lnSpc>
            <a:spcBef>
              <a:spcPct val="0"/>
            </a:spcBef>
            <a:spcAft>
              <a:spcPct val="15000"/>
            </a:spcAft>
            <a:buNone/>
          </a:pPr>
          <a:r>
            <a:rPr lang="en-US" sz="1800" kern="1200" dirty="0"/>
            <a:t>Sampling Rows</a:t>
          </a:r>
        </a:p>
        <a:p>
          <a:pPr marL="171450" lvl="1" indent="-171450" algn="l" defTabSz="800100">
            <a:lnSpc>
              <a:spcPct val="90000"/>
            </a:lnSpc>
            <a:spcBef>
              <a:spcPct val="0"/>
            </a:spcBef>
            <a:spcAft>
              <a:spcPct val="15000"/>
            </a:spcAft>
            <a:buNone/>
          </a:pPr>
          <a:r>
            <a:rPr lang="en-US" sz="1800" kern="1200"/>
            <a:t>Sampling Columns</a:t>
          </a:r>
        </a:p>
        <a:p>
          <a:pPr marL="171450" lvl="1" indent="-171450" algn="l" defTabSz="800100">
            <a:lnSpc>
              <a:spcPct val="90000"/>
            </a:lnSpc>
            <a:spcBef>
              <a:spcPct val="0"/>
            </a:spcBef>
            <a:spcAft>
              <a:spcPct val="15000"/>
            </a:spcAft>
            <a:buNone/>
          </a:pPr>
          <a:r>
            <a:rPr lang="en-US" sz="1800" kern="1200" dirty="0"/>
            <a:t>Aggregation</a:t>
          </a:r>
        </a:p>
      </dsp:txBody>
      <dsp:txXfrm rot="5400000">
        <a:off x="6203181" y="1083732"/>
        <a:ext cx="1922859" cy="325120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B1781-F574-42CE-ADAE-095DA1FF646B}"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A7160-0B92-4038-AEA9-2BC3A121AF90}" type="slidenum">
              <a:rPr lang="en-US" smtClean="0"/>
              <a:t>‹#›</a:t>
            </a:fld>
            <a:endParaRPr lang="en-US"/>
          </a:p>
        </p:txBody>
      </p:sp>
    </p:spTree>
    <p:extLst>
      <p:ext uri="{BB962C8B-B14F-4D97-AF65-F5344CB8AC3E}">
        <p14:creationId xmlns:p14="http://schemas.microsoft.com/office/powerpoint/2010/main" val="1652449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machine-learning/team-data-science-process/group-manager-task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azure.microsoft.com/services/storage/fil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Azure/Azure-TDSP-ProjectTemplate/blob/master/Docs/Project/Charter.md"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github.com/Azure/Azure-TDSP-ProjectTemplate/tree/master/Docs/Data_Dictionaries" TargetMode="External"/><Relationship Id="rId4" Type="http://schemas.openxmlformats.org/officeDocument/2006/relationships/hyperlink" Target="https://github.com/Azure/Azure-TDSP-ProjectTemplate/blob/master/Docs/Data_Report/Data%20Defintion.md#raw-data-sourc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the different challenges a customer faces.</a:t>
            </a:r>
          </a:p>
          <a:p>
            <a:endParaRPr lang="en-US"/>
          </a:p>
          <a:p>
            <a:r>
              <a:rPr lang="en-US"/>
              <a:t>Try to relate the challenges here to the challenges discovered by your team for the customer</a:t>
            </a:r>
          </a:p>
        </p:txBody>
      </p:sp>
      <p:sp>
        <p:nvSpPr>
          <p:cNvPr id="4" name="Slide Number Placeholder 3"/>
          <p:cNvSpPr>
            <a:spLocks noGrp="1"/>
          </p:cNvSpPr>
          <p:nvPr>
            <p:ph type="sldNum" sz="quarter" idx="5"/>
          </p:nvPr>
        </p:nvSpPr>
        <p:spPr/>
        <p:txBody>
          <a:bodyPr/>
          <a:lstStyle/>
          <a:p>
            <a:fld id="{62FA7160-0B92-4038-AEA9-2BC3A121AF90}" type="slidenum">
              <a:rPr lang="en-US" smtClean="0"/>
              <a:t>3</a:t>
            </a:fld>
            <a:endParaRPr lang="en-US"/>
          </a:p>
        </p:txBody>
      </p:sp>
    </p:spTree>
    <p:extLst>
      <p:ext uri="{BB962C8B-B14F-4D97-AF65-F5344CB8AC3E}">
        <p14:creationId xmlns:p14="http://schemas.microsoft.com/office/powerpoint/2010/main" val="3496303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Storage Services</a:t>
            </a:r>
          </a:p>
          <a:p>
            <a:r>
              <a:rPr lang="en-US"/>
              <a:t>Blob Storage: Versatile storage for raw data.  The most common first place to start storing your data.</a:t>
            </a:r>
          </a:p>
          <a:p>
            <a:r>
              <a:rPr lang="en-US"/>
              <a:t>Data Lake Storage: Offering a more robust set of access controls than Blob storage and integration with Azure Active Directory which Blob does not offer</a:t>
            </a:r>
          </a:p>
          <a:p>
            <a:r>
              <a:rPr lang="en-US"/>
              <a:t>Databases: Azure offers SQL Server, MySQL, </a:t>
            </a:r>
            <a:r>
              <a:rPr lang="en-US" err="1"/>
              <a:t>Postgresql</a:t>
            </a:r>
            <a:r>
              <a:rPr lang="en-US"/>
              <a:t> as a service and other database providers with Infrastructure as a Service.</a:t>
            </a:r>
          </a:p>
          <a:p>
            <a:endParaRPr lang="en-US"/>
          </a:p>
          <a:p>
            <a:r>
              <a:rPr lang="en-US"/>
              <a:t>Ways of getting data into Azure</a:t>
            </a:r>
          </a:p>
          <a:p>
            <a:r>
              <a:rPr lang="en-US"/>
              <a:t>Azure Portal: Manually uploading files via your browser.  Only for small files as it’s single threaded and slow</a:t>
            </a:r>
          </a:p>
          <a:p>
            <a:r>
              <a:rPr lang="en-US" err="1"/>
              <a:t>AzCopy</a:t>
            </a:r>
            <a:r>
              <a:rPr lang="en-US"/>
              <a:t>: A utility for PowerShell that enables multi-threaded copy activities from on-prem to Azure blob</a:t>
            </a:r>
          </a:p>
          <a:p>
            <a:r>
              <a:rPr lang="en-US"/>
              <a:t>Storage Explorer: A thick (desktop) client that provides access to </a:t>
            </a:r>
          </a:p>
          <a:p>
            <a:r>
              <a:rPr lang="en-US"/>
              <a:t>Data Factory: An extraction, transformation, load tool designed for the cloud.  Capable of extracting data from on-prem and using multiple Azure services to transform and store the data.</a:t>
            </a:r>
          </a:p>
          <a:p>
            <a:r>
              <a:rPr lang="en-US"/>
              <a:t>Data Import: Ship hard drives to Azure and have them securely uploaded to the cloud.  Maximum size is 40 TB per order. https://docs.microsoft.com/en-us/azure/storage/common/storage-import-export-service</a:t>
            </a:r>
          </a:p>
          <a:p>
            <a:r>
              <a:rPr lang="en-US"/>
              <a:t>Data Box: Offering up to 100 TB of capacity to be shipped from your data center to the cloud. https://azure.microsoft.com/en-us/services/storage/databox/</a:t>
            </a:r>
          </a:p>
          <a:p>
            <a:r>
              <a:rPr lang="en-US"/>
              <a:t>Express Route: A direct link into Azure’s data centers to enabled high speed connection without going over the public internet. https://azure.microsoft.com/en-us/services/expressroute/</a:t>
            </a:r>
          </a:p>
          <a:p>
            <a:endParaRPr lang="en-US"/>
          </a:p>
        </p:txBody>
      </p:sp>
      <p:sp>
        <p:nvSpPr>
          <p:cNvPr id="4" name="Slide Number Placeholder 3"/>
          <p:cNvSpPr>
            <a:spLocks noGrp="1"/>
          </p:cNvSpPr>
          <p:nvPr>
            <p:ph type="sldNum" sz="quarter" idx="5"/>
          </p:nvPr>
        </p:nvSpPr>
        <p:spPr/>
        <p:txBody>
          <a:bodyPr/>
          <a:lstStyle/>
          <a:p>
            <a:fld id="{62FA7160-0B92-4038-AEA9-2BC3A121AF90}" type="slidenum">
              <a:rPr lang="en-US" smtClean="0"/>
              <a:t>14</a:t>
            </a:fld>
            <a:endParaRPr lang="en-US"/>
          </a:p>
        </p:txBody>
      </p:sp>
    </p:spTree>
    <p:extLst>
      <p:ext uri="{BB962C8B-B14F-4D97-AF65-F5344CB8AC3E}">
        <p14:creationId xmlns:p14="http://schemas.microsoft.com/office/powerpoint/2010/main" val="393375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Exploring the data leads to finding issue and generating data cleansing tasks around it.</a:t>
            </a:r>
          </a:p>
          <a:p>
            <a:endParaRPr lang="en-US" dirty="0"/>
          </a:p>
          <a:p>
            <a:r>
              <a:rPr lang="en-US" dirty="0"/>
              <a:t>Highlight the first three (Incomplete, Noisy, Inconsistent) as data cleansing opportunities with some areas to look at on the right hand-side.</a:t>
            </a:r>
          </a:p>
          <a:p>
            <a:endParaRPr lang="en-US" dirty="0"/>
          </a:p>
          <a:p>
            <a:r>
              <a:rPr lang="en-US" dirty="0"/>
              <a:t>The last one (Relationships) is an opportunity for traditional statistics such as Pearson Correlation or initial models that generate feature importance such as Decision Trees, Random Forests, Lasso Regression.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Inconsistent data records</a:t>
            </a:r>
            <a:r>
              <a:rPr lang="en-US" sz="1200" dirty="0"/>
              <a:t>. Check the range of values are allowed. e.g. If the data contains student GPA, check if the GPA is in the designated range, say 0~4.</a:t>
            </a:r>
          </a:p>
          <a:p>
            <a:r>
              <a:rPr lang="en-US" sz="2400" dirty="0"/>
              <a:t>The number of </a:t>
            </a:r>
            <a:r>
              <a:rPr lang="en-US" sz="2400" b="1" dirty="0"/>
              <a:t>records</a:t>
            </a:r>
            <a:r>
              <a:rPr lang="en-US" sz="2400" dirty="0"/>
              <a:t>.</a:t>
            </a:r>
          </a:p>
          <a:p>
            <a:r>
              <a:rPr lang="en-US" sz="2400" dirty="0"/>
              <a:t>The number of </a:t>
            </a:r>
            <a:r>
              <a:rPr lang="en-US" sz="2400" b="1" dirty="0"/>
              <a:t>attributes</a:t>
            </a:r>
            <a:r>
              <a:rPr lang="en-US" sz="2400" dirty="0"/>
              <a:t> (or </a:t>
            </a:r>
            <a:r>
              <a:rPr lang="en-US" sz="2400" b="1" dirty="0"/>
              <a:t>features</a:t>
            </a:r>
            <a:r>
              <a:rPr lang="en-US" sz="2400" dirty="0"/>
              <a:t>).</a:t>
            </a:r>
          </a:p>
          <a:p>
            <a:r>
              <a:rPr lang="en-US" sz="2400" dirty="0"/>
              <a:t>The attribute </a:t>
            </a:r>
            <a:r>
              <a:rPr lang="en-US" sz="2400" b="1" dirty="0"/>
              <a:t>data types</a:t>
            </a:r>
            <a:r>
              <a:rPr lang="en-US" sz="2400" dirty="0"/>
              <a:t> (nominal, ordinal, or continuous).</a:t>
            </a:r>
          </a:p>
          <a:p>
            <a:r>
              <a:rPr lang="en-US" sz="2400" dirty="0"/>
              <a:t>The number of </a:t>
            </a:r>
            <a:r>
              <a:rPr lang="en-US" sz="2400" b="1" dirty="0"/>
              <a:t>missing values</a:t>
            </a:r>
            <a:r>
              <a:rPr lang="en-US" sz="2400" dirty="0"/>
              <a:t>.</a:t>
            </a:r>
          </a:p>
          <a:p>
            <a:r>
              <a:rPr lang="en-US" sz="2400" b="1" dirty="0"/>
              <a:t>Well-formedness</a:t>
            </a:r>
            <a:r>
              <a:rPr lang="en-US" sz="2400" dirty="0"/>
              <a:t> of the data.</a:t>
            </a:r>
          </a:p>
          <a:p>
            <a:pPr lvl="1"/>
            <a:r>
              <a:rPr lang="en-US" sz="1600" dirty="0"/>
              <a:t>If the data is in TSV or CSV, check that the column separators and line separators always correctly separate columns and lines.</a:t>
            </a:r>
          </a:p>
          <a:p>
            <a:pPr lvl="1"/>
            <a:r>
              <a:rPr lang="en-US" sz="1600" dirty="0"/>
              <a:t>If the data is in HTML or XML format, check whether the data is well formed based on their respective standards.</a:t>
            </a:r>
          </a:p>
          <a:p>
            <a:pPr lvl="1"/>
            <a:r>
              <a:rPr lang="en-US" sz="1600" dirty="0"/>
              <a:t>Parsing may also be necessary in order to extract structured information from semi-structured or unstructured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8936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https://docs.microsoft.com/en-us/azure/machine-learning/team-data-science-process/prepare-data</a:t>
            </a:r>
          </a:p>
          <a:p>
            <a:endParaRPr lang="en-US"/>
          </a:p>
          <a:p>
            <a:endParaRPr lang="en-US"/>
          </a:p>
          <a:p>
            <a:r>
              <a:rPr lang="en-US" sz="1200" b="1" i="0" kern="1200">
                <a:solidFill>
                  <a:schemeClr val="tx1"/>
                </a:solidFill>
                <a:effectLst/>
                <a:latin typeface="+mn-lt"/>
                <a:ea typeface="+mn-ea"/>
                <a:cs typeface="+mn-cs"/>
              </a:rPr>
              <a:t>Min-Max Normalization</a:t>
            </a:r>
            <a:r>
              <a:rPr lang="en-US" sz="1200" b="0" i="0" kern="1200">
                <a:solidFill>
                  <a:schemeClr val="tx1"/>
                </a:solidFill>
                <a:effectLst/>
                <a:latin typeface="+mn-lt"/>
                <a:ea typeface="+mn-ea"/>
                <a:cs typeface="+mn-cs"/>
              </a:rPr>
              <a:t>: Linearly transform the data to a range, say between 0 and 1, where the min value is scaled to 0 and max value to 1.</a:t>
            </a:r>
          </a:p>
          <a:p>
            <a:r>
              <a:rPr lang="en-US" sz="1200" b="1" i="0" kern="1200">
                <a:solidFill>
                  <a:schemeClr val="tx1"/>
                </a:solidFill>
                <a:effectLst/>
                <a:latin typeface="+mn-lt"/>
                <a:ea typeface="+mn-ea"/>
                <a:cs typeface="+mn-cs"/>
              </a:rPr>
              <a:t>Z-score Normalization</a:t>
            </a:r>
            <a:r>
              <a:rPr lang="en-US" sz="1200" b="0" i="0" kern="1200">
                <a:solidFill>
                  <a:schemeClr val="tx1"/>
                </a:solidFill>
                <a:effectLst/>
                <a:latin typeface="+mn-lt"/>
                <a:ea typeface="+mn-ea"/>
                <a:cs typeface="+mn-cs"/>
              </a:rPr>
              <a:t>: Scale data based on mean and standard deviation: divide the difference between the data and the mean by the standard deviation.</a:t>
            </a:r>
          </a:p>
          <a:p>
            <a:r>
              <a:rPr lang="en-US" sz="1200" b="1" i="0" kern="1200">
                <a:solidFill>
                  <a:schemeClr val="tx1"/>
                </a:solidFill>
                <a:effectLst/>
                <a:latin typeface="+mn-lt"/>
                <a:ea typeface="+mn-ea"/>
                <a:cs typeface="+mn-cs"/>
              </a:rPr>
              <a:t>Decimal scaling</a:t>
            </a:r>
            <a:r>
              <a:rPr lang="en-US" sz="1200" b="0" i="0" kern="1200">
                <a:solidFill>
                  <a:schemeClr val="tx1"/>
                </a:solidFill>
                <a:effectLst/>
                <a:latin typeface="+mn-lt"/>
                <a:ea typeface="+mn-ea"/>
                <a:cs typeface="+mn-cs"/>
              </a:rPr>
              <a:t>: Scale the data by moving the decimal point of the attribute value.</a:t>
            </a:r>
          </a:p>
          <a:p>
            <a:endParaRPr lang="en-US"/>
          </a:p>
          <a:p>
            <a:endParaRPr lang="en-US"/>
          </a:p>
          <a:p>
            <a:r>
              <a:rPr lang="en-US" sz="1200" b="1" i="0" kern="1200">
                <a:solidFill>
                  <a:schemeClr val="tx1"/>
                </a:solidFill>
                <a:effectLst/>
                <a:latin typeface="+mn-lt"/>
                <a:ea typeface="+mn-ea"/>
                <a:cs typeface="+mn-cs"/>
              </a:rPr>
              <a:t>Equal-Width Binning</a:t>
            </a:r>
            <a:r>
              <a:rPr lang="en-US" sz="1200" b="0" i="0" kern="1200">
                <a:solidFill>
                  <a:schemeClr val="tx1"/>
                </a:solidFill>
                <a:effectLst/>
                <a:latin typeface="+mn-lt"/>
                <a:ea typeface="+mn-ea"/>
                <a:cs typeface="+mn-cs"/>
              </a:rPr>
              <a:t>: Divide the range of all possible values of an attribute into N groups of the same size, and assign the values that fall in a bin with the bin number.</a:t>
            </a:r>
          </a:p>
          <a:p>
            <a:r>
              <a:rPr lang="en-US" sz="1200" b="1" i="0" kern="1200">
                <a:solidFill>
                  <a:schemeClr val="tx1"/>
                </a:solidFill>
                <a:effectLst/>
                <a:latin typeface="+mn-lt"/>
                <a:ea typeface="+mn-ea"/>
                <a:cs typeface="+mn-cs"/>
              </a:rPr>
              <a:t>Equal-Height Binning</a:t>
            </a:r>
            <a:r>
              <a:rPr lang="en-US" sz="1200" b="0" i="0" kern="1200">
                <a:solidFill>
                  <a:schemeClr val="tx1"/>
                </a:solidFill>
                <a:effectLst/>
                <a:latin typeface="+mn-lt"/>
                <a:ea typeface="+mn-ea"/>
                <a:cs typeface="+mn-cs"/>
              </a:rPr>
              <a:t>: Divide the range of all possible values of an attribute into N groups, each containing the same number of instances, then assign the values that fall in a bin with the bin number.</a:t>
            </a:r>
          </a:p>
          <a:p>
            <a:endParaRPr lang="en-US"/>
          </a:p>
        </p:txBody>
      </p:sp>
      <p:sp>
        <p:nvSpPr>
          <p:cNvPr id="4" name="Slide Number Placeholder 3"/>
          <p:cNvSpPr>
            <a:spLocks noGrp="1"/>
          </p:cNvSpPr>
          <p:nvPr>
            <p:ph type="sldNum" sz="quarter" idx="5"/>
          </p:nvPr>
        </p:nvSpPr>
        <p:spPr/>
        <p:txBody>
          <a:bodyPr/>
          <a:lstStyle/>
          <a:p>
            <a:fld id="{62FA7160-0B92-4038-AEA9-2BC3A121AF90}" type="slidenum">
              <a:rPr lang="en-US" smtClean="0"/>
              <a:t>16</a:t>
            </a:fld>
            <a:endParaRPr lang="en-US"/>
          </a:p>
        </p:txBody>
      </p:sp>
    </p:spTree>
    <p:extLst>
      <p:ext uri="{BB962C8B-B14F-4D97-AF65-F5344CB8AC3E}">
        <p14:creationId xmlns:p14="http://schemas.microsoft.com/office/powerpoint/2010/main" val="2762030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Designing a solution architecture requires thinking through the way your users will consume the model results.</a:t>
            </a:r>
          </a:p>
          <a:p>
            <a:endParaRPr lang="en-US"/>
          </a:p>
          <a:p>
            <a:r>
              <a:rPr lang="en-US"/>
              <a:t>For batch processing, using a tool like Data Factory to regularly schedule data refreshes and coupling it with a compute engine, such as database stored procedures or Spark / Databricks transformation code can be an effective solution.</a:t>
            </a:r>
          </a:p>
          <a:p>
            <a:endParaRPr lang="en-US"/>
          </a:p>
          <a:p>
            <a:r>
              <a:rPr lang="en-US"/>
              <a:t>For </a:t>
            </a:r>
            <a:r>
              <a:rPr lang="en-US" err="1"/>
              <a:t>realtime</a:t>
            </a:r>
            <a:r>
              <a:rPr lang="en-US"/>
              <a:t> processing that require responses measured in milliseconds, turning to Azure Functions to orchestrate calls to databases and machine learning models is an effective route.  In addition, you could add Python or C# code to do data transformations inside the function itself.</a:t>
            </a:r>
          </a:p>
        </p:txBody>
      </p:sp>
      <p:sp>
        <p:nvSpPr>
          <p:cNvPr id="4" name="Slide Number Placeholder 3"/>
          <p:cNvSpPr>
            <a:spLocks noGrp="1"/>
          </p:cNvSpPr>
          <p:nvPr>
            <p:ph type="sldNum" sz="quarter" idx="5"/>
          </p:nvPr>
        </p:nvSpPr>
        <p:spPr/>
        <p:txBody>
          <a:bodyPr/>
          <a:lstStyle/>
          <a:p>
            <a:fld id="{62FA7160-0B92-4038-AEA9-2BC3A121AF90}" type="slidenum">
              <a:rPr lang="en-US" smtClean="0"/>
              <a:t>17</a:t>
            </a:fld>
            <a:endParaRPr lang="en-US"/>
          </a:p>
        </p:txBody>
      </p:sp>
    </p:spTree>
    <p:extLst>
      <p:ext uri="{BB962C8B-B14F-4D97-AF65-F5344CB8AC3E}">
        <p14:creationId xmlns:p14="http://schemas.microsoft.com/office/powerpoint/2010/main" val="3040881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steps are to begin analyzing your data and produce a processed data set that is free of missing values and biases.</a:t>
            </a:r>
          </a:p>
          <a:p>
            <a:endParaRPr lang="en-US"/>
          </a:p>
          <a:p>
            <a:r>
              <a:rPr lang="en-US"/>
              <a:t>In order to reach that point, the data scientists need to build a repeatable pipeline to ingest the data using some form of scripting or application.</a:t>
            </a:r>
          </a:p>
          <a:p>
            <a:endParaRPr lang="en-US"/>
          </a:p>
          <a:p>
            <a:r>
              <a:rPr lang="en-US"/>
              <a:t>The data scientist explore the data to find any issue with the data and details how they changed the data and document any assumptions being made (e.g. replacing missing values by the stratified mean is okay because…)</a:t>
            </a:r>
          </a:p>
          <a:p>
            <a:endParaRPr lang="en-US"/>
          </a:p>
          <a:p>
            <a:r>
              <a:rPr lang="en-US"/>
              <a:t>The outcomes include:</a:t>
            </a:r>
          </a:p>
          <a:p>
            <a:r>
              <a:rPr lang="en-US"/>
              <a:t>Data Quality Report that provides an overview of issues with the data and provides a reference to what variables are important with respect to the target variable.</a:t>
            </a:r>
          </a:p>
          <a:p>
            <a:r>
              <a:rPr lang="en-US"/>
              <a:t>https://docs.microsoft.com/en-us/azure/machine-learning/team-data-science-process/lifecycle-data</a:t>
            </a:r>
          </a:p>
        </p:txBody>
      </p:sp>
      <p:sp>
        <p:nvSpPr>
          <p:cNvPr id="4" name="Slide Number Placeholder 3"/>
          <p:cNvSpPr>
            <a:spLocks noGrp="1"/>
          </p:cNvSpPr>
          <p:nvPr>
            <p:ph type="sldNum" sz="quarter" idx="5"/>
          </p:nvPr>
        </p:nvSpPr>
        <p:spPr/>
        <p:txBody>
          <a:bodyPr/>
          <a:lstStyle/>
          <a:p>
            <a:fld id="{62FA7160-0B92-4038-AEA9-2BC3A121AF90}" type="slidenum">
              <a:rPr lang="en-US" smtClean="0"/>
              <a:t>18</a:t>
            </a:fld>
            <a:endParaRPr lang="en-US"/>
          </a:p>
        </p:txBody>
      </p:sp>
    </p:spTree>
    <p:extLst>
      <p:ext uri="{BB962C8B-B14F-4D97-AF65-F5344CB8AC3E}">
        <p14:creationId xmlns:p14="http://schemas.microsoft.com/office/powerpoint/2010/main" val="3242929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modeling phase, Data Scientists leverage the work done in previous steps to build features off of their processed data set and train models off of the set of features identified as relevant.</a:t>
            </a:r>
          </a:p>
          <a:p>
            <a:endParaRPr lang="en-US" dirty="0"/>
          </a:p>
          <a:p>
            <a:r>
              <a:rPr lang="en-US" dirty="0"/>
              <a:t>Feature Engineering is the process of </a:t>
            </a:r>
          </a:p>
          <a:p>
            <a:pPr marL="171450" indent="-171450">
              <a:buFontTx/>
              <a:buChar char="-"/>
            </a:pPr>
            <a:r>
              <a:rPr lang="en-US" dirty="0"/>
              <a:t>Generating new variables (e.g. converting categorical variables into dummy variables)</a:t>
            </a:r>
          </a:p>
          <a:p>
            <a:pPr marL="171450" indent="-171450">
              <a:buFontTx/>
              <a:buChar char="-"/>
            </a:pPr>
            <a:r>
              <a:rPr lang="en-US" dirty="0"/>
              <a:t>Transforming variables (e.g. rescaling the variable)</a:t>
            </a:r>
          </a:p>
          <a:p>
            <a:pPr marL="171450" indent="-171450">
              <a:buFontTx/>
              <a:buChar char="-"/>
            </a:pPr>
            <a:endParaRPr lang="en-US" dirty="0"/>
          </a:p>
          <a:p>
            <a:pPr marL="171450" indent="-171450">
              <a:buFontTx/>
              <a:buChar char="-"/>
            </a:pPr>
            <a:r>
              <a:rPr lang="en-US" dirty="0"/>
              <a:t>Feature Selection is choosing which variables to keep</a:t>
            </a:r>
          </a:p>
          <a:p>
            <a:pPr marL="0" indent="0">
              <a:buFontTx/>
              <a:buNone/>
            </a:pPr>
            <a:endParaRPr lang="en-US" dirty="0"/>
          </a:p>
          <a:p>
            <a:pPr marL="0" indent="0">
              <a:buFontTx/>
              <a:buNone/>
            </a:pPr>
            <a:r>
              <a:rPr lang="en-US" dirty="0"/>
              <a:t>After generating the feature set, models are trained either by hand or using automated packages.  During this process, the data scientist ensures that the model is valid by performing cross-validation and training with different subsets of the data and evaluating on a separate set of data.</a:t>
            </a:r>
          </a:p>
          <a:p>
            <a:pPr marL="0" indent="0">
              <a:buFontTx/>
              <a:buNone/>
            </a:pPr>
            <a:endParaRPr lang="en-US" dirty="0"/>
          </a:p>
          <a:p>
            <a:pPr marL="0" indent="0">
              <a:buFontTx/>
              <a:buNone/>
            </a:pPr>
            <a:r>
              <a:rPr lang="en-US" dirty="0"/>
              <a:t>After a champion model is selected, the data scientist prepares for production by questioning their methods and thinking critically of the data and goal they are trying to achieve.</a:t>
            </a:r>
          </a:p>
        </p:txBody>
      </p:sp>
      <p:sp>
        <p:nvSpPr>
          <p:cNvPr id="4" name="Slide Number Placeholder 3"/>
          <p:cNvSpPr>
            <a:spLocks noGrp="1"/>
          </p:cNvSpPr>
          <p:nvPr>
            <p:ph type="sldNum" sz="quarter" idx="5"/>
          </p:nvPr>
        </p:nvSpPr>
        <p:spPr/>
        <p:txBody>
          <a:bodyPr/>
          <a:lstStyle/>
          <a:p>
            <a:fld id="{62FA7160-0B92-4038-AEA9-2BC3A121AF90}" type="slidenum">
              <a:rPr lang="en-US" smtClean="0"/>
              <a:t>20</a:t>
            </a:fld>
            <a:endParaRPr lang="en-US"/>
          </a:p>
        </p:txBody>
      </p:sp>
    </p:spTree>
    <p:extLst>
      <p:ext uri="{BB962C8B-B14F-4D97-AF65-F5344CB8AC3E}">
        <p14:creationId xmlns:p14="http://schemas.microsoft.com/office/powerpoint/2010/main" val="4168038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the art of feature engineering and the wide variety of techniques that are dependent on the task and data at hand.</a:t>
            </a:r>
          </a:p>
          <a:p>
            <a:endParaRPr lang="en-US"/>
          </a:p>
          <a:p>
            <a:r>
              <a:rPr lang="en-US"/>
              <a:t>Another reference you can point your customer to is the Feature Engineering Book at O’Reilly:</a:t>
            </a:r>
          </a:p>
          <a:p>
            <a:r>
              <a:rPr lang="en-US"/>
              <a:t>https://learning.oreilly.com/library/view/feature-engineering-for/9781491953235/</a:t>
            </a:r>
          </a:p>
          <a:p>
            <a:endParaRPr lang="en-US"/>
          </a:p>
          <a:p>
            <a:r>
              <a:rPr lang="en-US"/>
              <a:t>The three Feature Selection techniques on the right consist of :</a:t>
            </a:r>
          </a:p>
          <a:p>
            <a:pPr marL="171450" indent="-171450">
              <a:buFontTx/>
              <a:buChar char="-"/>
            </a:pPr>
            <a:r>
              <a:rPr lang="en-US"/>
              <a:t>Stepwise Elimination: Linear Regression models use this technique and iteratively add or remove variables</a:t>
            </a:r>
          </a:p>
          <a:p>
            <a:pPr marL="171450" indent="-171450">
              <a:buFontTx/>
              <a:buChar char="-"/>
            </a:pPr>
            <a:r>
              <a:rPr lang="en-US"/>
              <a:t>Multi-collinearity is when two or more variables are highly correlated with each other.  This can confuse variable importance and interpretation because in a linear model the two variables might randomly share some of their coefficients or one variable might be turned negative and cancel out the other variable.</a:t>
            </a:r>
          </a:p>
          <a:p>
            <a:pPr marL="171450" indent="-171450">
              <a:buFontTx/>
              <a:buChar char="-"/>
            </a:pPr>
            <a:r>
              <a:rPr lang="en-US"/>
              <a:t>Feature Importance can be learned through statistical tests or through model interpretation.  For example, variables closer to the root of a decision tree separate the class variables more than those further down the tree.  Random Forest can generate a set of feature importance by observing all of the trees in the model and aggregating how often and where a given variable is used in the trees.</a:t>
            </a:r>
          </a:p>
          <a:p>
            <a:pPr marL="171450" indent="-171450">
              <a:buFontTx/>
              <a:buChar char="-"/>
            </a:pPr>
            <a:endParaRPr lang="en-US"/>
          </a:p>
          <a:p>
            <a:pPr marL="0" indent="0">
              <a:buFontTx/>
              <a:buNone/>
            </a:pPr>
            <a:r>
              <a:rPr lang="en-US"/>
              <a:t>Data Leakage is where a variable is a powerful predicter but it accidentally gives away some information.  For example, a Customer ID is used as a feature but the Customer’s who are older have survived several data purges and are considered to be more valuable by your model.  The model would indicate a negative relationship between Customer ID and Sales.  Another example would be a situation where the data scientists doesn’t realize that the “Quantity Shipped” variable is populated at the end of the day and thus “leaks” information that you wouldn’t have available at modeling time.</a:t>
            </a:r>
          </a:p>
        </p:txBody>
      </p:sp>
      <p:sp>
        <p:nvSpPr>
          <p:cNvPr id="4" name="Slide Number Placeholder 3"/>
          <p:cNvSpPr>
            <a:spLocks noGrp="1"/>
          </p:cNvSpPr>
          <p:nvPr>
            <p:ph type="sldNum" sz="quarter" idx="5"/>
          </p:nvPr>
        </p:nvSpPr>
        <p:spPr/>
        <p:txBody>
          <a:bodyPr/>
          <a:lstStyle/>
          <a:p>
            <a:fld id="{62FA7160-0B92-4038-AEA9-2BC3A121AF90}" type="slidenum">
              <a:rPr lang="en-US" smtClean="0"/>
              <a:t>21</a:t>
            </a:fld>
            <a:endParaRPr lang="en-US"/>
          </a:p>
        </p:txBody>
      </p:sp>
    </p:spTree>
    <p:extLst>
      <p:ext uri="{BB962C8B-B14F-4D97-AF65-F5344CB8AC3E}">
        <p14:creationId xmlns:p14="http://schemas.microsoft.com/office/powerpoint/2010/main" val="154026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https://docs.microsoft.com/en-us/azure/machine-learning/service/concept-automated-ml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Great Data Scientists leverage automated tools to identify high potential algorithms, hyperparameters, and features faster than intuition and manually trying different combinations.  With cloud computing and multi-threaded processing there is little stopping data scientists from generating candidate models sooner.  These candidate models can then be examined and learned from as the Data Scientist finely tunes their final models.</a:t>
            </a:r>
          </a:p>
          <a:p>
            <a:endParaRPr lang="en-US"/>
          </a:p>
          <a:p>
            <a:r>
              <a:rPr lang="en-US"/>
              <a:t>Automated Model Selection using Azure Automated ML can significantly increase the time to production.  Given a well crafted training data set, Data Scientists can leverage these automated techniques to guide their fine-tuning of model creation.  At the very least, Data Scientists can use automated ml models to identify algorithms that fit the data but do not overfit.</a:t>
            </a:r>
          </a:p>
          <a:p>
            <a:endParaRPr lang="en-US"/>
          </a:p>
          <a:p>
            <a:r>
              <a:rPr lang="en-US"/>
              <a:t>Hyperparameter tuning is the process of training using the same algorithm but pulling different levers and turning different dials.  For example, a hyperparameter for a Decision Tree is how large the decision tree may grow until it is (artificially) stunted.</a:t>
            </a:r>
          </a:p>
          <a:p>
            <a:endParaRPr lang="en-US"/>
          </a:p>
          <a:p>
            <a:r>
              <a:rPr lang="en-US"/>
              <a:t>The process is iterative and models generated should spawn new feature ideas or identify different algorithms that should be included in the candidate model space.  Automated model generation may not create models that fit the intuition of the data scientist and should be reviewed to make sure they are sound against the domain (e.g. you may expect a positive sign on a coefficient of a linear model but the “best” model selected by an automation tool has a negative sign).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Cross Validation &amp; Train, Test, Validation Data: To ensure that you avoid overfitting your data you make sure you use techniques like cross-validation to ensure that your model generalizes to unseen data.  Using a validation set, you remove a set of data and </a:t>
            </a:r>
            <a:r>
              <a:rPr lang="en-US" u="sng"/>
              <a:t>never</a:t>
            </a:r>
            <a:r>
              <a:rPr lang="en-US" u="none"/>
              <a:t> expose your model to it until you’re sure this is your final model.</a:t>
            </a:r>
            <a:endParaRPr lang="en-US"/>
          </a:p>
          <a:p>
            <a:endParaRPr lang="en-US"/>
          </a:p>
          <a:p>
            <a:endParaRPr lang="en-US"/>
          </a:p>
          <a:p>
            <a:r>
              <a:rPr lang="en-US"/>
              <a:t>Using a tool like Azure Machine Learning Services enables the data scientist to try many different techniques and to always be able to pull back the model from each training run.  This enables the data scientist to move fast and not have to manage multiple model states by themselves.</a:t>
            </a:r>
          </a:p>
          <a:p>
            <a:endParaRPr lang="en-US"/>
          </a:p>
        </p:txBody>
      </p:sp>
      <p:sp>
        <p:nvSpPr>
          <p:cNvPr id="4" name="Slide Number Placeholder 3"/>
          <p:cNvSpPr>
            <a:spLocks noGrp="1"/>
          </p:cNvSpPr>
          <p:nvPr>
            <p:ph type="sldNum" sz="quarter" idx="5"/>
          </p:nvPr>
        </p:nvSpPr>
        <p:spPr/>
        <p:txBody>
          <a:bodyPr/>
          <a:lstStyle/>
          <a:p>
            <a:fld id="{62FA7160-0B92-4038-AEA9-2BC3A121AF90}" type="slidenum">
              <a:rPr lang="en-US" smtClean="0"/>
              <a:t>22</a:t>
            </a:fld>
            <a:endParaRPr lang="en-US"/>
          </a:p>
        </p:txBody>
      </p:sp>
    </p:spTree>
    <p:extLst>
      <p:ext uri="{BB962C8B-B14F-4D97-AF65-F5344CB8AC3E}">
        <p14:creationId xmlns:p14="http://schemas.microsoft.com/office/powerpoint/2010/main" val="895818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questions that the data scientist should be asking themselves prior to handing off any models to engineers for deployment.</a:t>
            </a:r>
          </a:p>
          <a:p>
            <a:endParaRPr lang="en-US"/>
          </a:p>
          <a:p>
            <a:r>
              <a:rPr lang="en-US"/>
              <a:t>This ensures that the project team are considering multiple avenues and maintaining simplicity over complexity.</a:t>
            </a:r>
          </a:p>
        </p:txBody>
      </p:sp>
      <p:sp>
        <p:nvSpPr>
          <p:cNvPr id="4" name="Slide Number Placeholder 3"/>
          <p:cNvSpPr>
            <a:spLocks noGrp="1"/>
          </p:cNvSpPr>
          <p:nvPr>
            <p:ph type="sldNum" sz="quarter" idx="5"/>
          </p:nvPr>
        </p:nvSpPr>
        <p:spPr/>
        <p:txBody>
          <a:bodyPr/>
          <a:lstStyle/>
          <a:p>
            <a:fld id="{62FA7160-0B92-4038-AEA9-2BC3A121AF90}" type="slidenum">
              <a:rPr lang="en-US" smtClean="0"/>
              <a:t>23</a:t>
            </a:fld>
            <a:endParaRPr lang="en-US"/>
          </a:p>
        </p:txBody>
      </p:sp>
    </p:spTree>
    <p:extLst>
      <p:ext uri="{BB962C8B-B14F-4D97-AF65-F5344CB8AC3E}">
        <p14:creationId xmlns:p14="http://schemas.microsoft.com/office/powerpoint/2010/main" val="2960200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 model selected, deployment requires considering what technology will be used to deploy the model and how you will manage the model once it has been deployed.</a:t>
            </a:r>
          </a:p>
          <a:p>
            <a:endParaRPr lang="en-US"/>
          </a:p>
          <a:p>
            <a:r>
              <a:rPr lang="en-US"/>
              <a:t>As part of Data Science Core enablement, we offer a session on DevOps for Data Science which can go into further depth on model management.</a:t>
            </a:r>
          </a:p>
          <a:p>
            <a:endParaRPr lang="en-US"/>
          </a:p>
          <a:p>
            <a:r>
              <a:rPr lang="en-US"/>
              <a:t>The outcome of this deployment would include:</a:t>
            </a:r>
          </a:p>
          <a:p>
            <a:pPr marL="171450" indent="-171450">
              <a:buFontTx/>
              <a:buChar char="-"/>
            </a:pPr>
            <a:r>
              <a:rPr lang="en-US"/>
              <a:t>Telemetry dashboard: to enable monitoring of the model performance both in terms of web service and prediction accuracy if a feedback loop is possible.</a:t>
            </a:r>
          </a:p>
          <a:p>
            <a:pPr marL="171450" indent="-171450">
              <a:buFontTx/>
              <a:buChar char="-"/>
            </a:pPr>
            <a:r>
              <a:rPr lang="en-US"/>
              <a:t>A final model</a:t>
            </a:r>
          </a:p>
          <a:p>
            <a:pPr marL="171450" indent="-171450">
              <a:buFontTx/>
              <a:buChar char="-"/>
            </a:pPr>
            <a:r>
              <a:rPr lang="en-US"/>
              <a:t>A final architecture and documentation for future reference</a:t>
            </a:r>
          </a:p>
        </p:txBody>
      </p:sp>
      <p:sp>
        <p:nvSpPr>
          <p:cNvPr id="4" name="Slide Number Placeholder 3"/>
          <p:cNvSpPr>
            <a:spLocks noGrp="1"/>
          </p:cNvSpPr>
          <p:nvPr>
            <p:ph type="sldNum" sz="quarter" idx="5"/>
          </p:nvPr>
        </p:nvSpPr>
        <p:spPr/>
        <p:txBody>
          <a:bodyPr/>
          <a:lstStyle/>
          <a:p>
            <a:fld id="{62FA7160-0B92-4038-AEA9-2BC3A121AF90}" type="slidenum">
              <a:rPr lang="en-US" smtClean="0"/>
              <a:t>26</a:t>
            </a:fld>
            <a:endParaRPr lang="en-US"/>
          </a:p>
        </p:txBody>
      </p:sp>
    </p:spTree>
    <p:extLst>
      <p:ext uri="{BB962C8B-B14F-4D97-AF65-F5344CB8AC3E}">
        <p14:creationId xmlns:p14="http://schemas.microsoft.com/office/powerpoint/2010/main" val="316771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the Data Science Lifecycle as seen by TDSP</a:t>
            </a:r>
          </a:p>
          <a:p>
            <a:endParaRPr lang="en-US"/>
          </a:p>
          <a:p>
            <a:r>
              <a:rPr lang="en-US"/>
              <a:t>Review each section and emphasize the iterative nature of the process where one step informs the next and you could be sent back a step or two as you learn more through the process.</a:t>
            </a:r>
          </a:p>
        </p:txBody>
      </p:sp>
      <p:sp>
        <p:nvSpPr>
          <p:cNvPr id="4" name="Slide Number Placeholder 3"/>
          <p:cNvSpPr>
            <a:spLocks noGrp="1"/>
          </p:cNvSpPr>
          <p:nvPr>
            <p:ph type="sldNum" sz="quarter" idx="5"/>
          </p:nvPr>
        </p:nvSpPr>
        <p:spPr/>
        <p:txBody>
          <a:bodyPr/>
          <a:lstStyle/>
          <a:p>
            <a:fld id="{62FA7160-0B92-4038-AEA9-2BC3A121AF90}" type="slidenum">
              <a:rPr lang="en-US" smtClean="0"/>
              <a:t>4</a:t>
            </a:fld>
            <a:endParaRPr lang="en-US"/>
          </a:p>
        </p:txBody>
      </p:sp>
    </p:spTree>
    <p:extLst>
      <p:ext uri="{BB962C8B-B14F-4D97-AF65-F5344CB8AC3E}">
        <p14:creationId xmlns:p14="http://schemas.microsoft.com/office/powerpoint/2010/main" val="4035636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commonly deploy to the following scenarios:</a:t>
            </a:r>
          </a:p>
          <a:p>
            <a:endParaRPr lang="en-US"/>
          </a:p>
          <a:p>
            <a:pPr marL="171450" indent="-171450">
              <a:buFontTx/>
              <a:buChar char="-"/>
            </a:pPr>
            <a:r>
              <a:rPr lang="en-US"/>
              <a:t>Database: Azure SQL and other providers have integrations with R or Python</a:t>
            </a:r>
          </a:p>
          <a:p>
            <a:pPr marL="171450" indent="-171450">
              <a:buFontTx/>
              <a:buChar char="-"/>
            </a:pPr>
            <a:r>
              <a:rPr lang="en-US"/>
              <a:t>Deploy as a Web API: Creating a RESTful endpoint.  This can be accomplished with an Azure Web App</a:t>
            </a:r>
          </a:p>
          <a:p>
            <a:pPr marL="171450" indent="-171450">
              <a:buFontTx/>
              <a:buChar char="-"/>
            </a:pPr>
            <a:r>
              <a:rPr lang="en-US"/>
              <a:t>Kubernetes Cluster: This is an even more scalable version of a Web API</a:t>
            </a:r>
          </a:p>
          <a:p>
            <a:pPr marL="171450" indent="-171450">
              <a:buFontTx/>
              <a:buChar char="-"/>
            </a:pPr>
            <a:r>
              <a:rPr lang="en-US"/>
              <a:t>Spark Cluster: Requires running a spark or databricks cluster to do the scoring.</a:t>
            </a:r>
          </a:p>
          <a:p>
            <a:pPr marL="171450" indent="-171450">
              <a:buFontTx/>
              <a:buChar char="-"/>
            </a:pPr>
            <a:r>
              <a:rPr lang="en-US"/>
              <a:t>Batch: Azure Batch is capable of running scoring scripts on multiple datasets in parallel and is useful for where the data can be brought to scripts.</a:t>
            </a:r>
          </a:p>
        </p:txBody>
      </p:sp>
      <p:sp>
        <p:nvSpPr>
          <p:cNvPr id="4" name="Slide Number Placeholder 3"/>
          <p:cNvSpPr>
            <a:spLocks noGrp="1"/>
          </p:cNvSpPr>
          <p:nvPr>
            <p:ph type="sldNum" sz="quarter" idx="5"/>
          </p:nvPr>
        </p:nvSpPr>
        <p:spPr/>
        <p:txBody>
          <a:bodyPr/>
          <a:lstStyle/>
          <a:p>
            <a:fld id="{62FA7160-0B92-4038-AEA9-2BC3A121AF90}" type="slidenum">
              <a:rPr lang="en-US" smtClean="0"/>
              <a:t>27</a:t>
            </a:fld>
            <a:endParaRPr lang="en-US"/>
          </a:p>
        </p:txBody>
      </p:sp>
    </p:spTree>
    <p:extLst>
      <p:ext uri="{BB962C8B-B14F-4D97-AF65-F5344CB8AC3E}">
        <p14:creationId xmlns:p14="http://schemas.microsoft.com/office/powerpoint/2010/main" val="239295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Review the use cases and identify where the customer wants to deploy their own workloads in the short-term and the long-term (e.g. just use batch jobs now but want to get to Spark)</a:t>
            </a:r>
          </a:p>
          <a:p>
            <a:endParaRPr lang="en-US"/>
          </a:p>
          <a:p>
            <a:r>
              <a:rPr lang="en-US"/>
              <a:t>Address the limitations of the services to provide a balanced argument:</a:t>
            </a:r>
          </a:p>
          <a:p>
            <a:pPr marL="171450" indent="-171450">
              <a:buFontTx/>
              <a:buChar char="-"/>
            </a:pPr>
            <a:r>
              <a:rPr lang="en-US"/>
              <a:t>In-database Python/R scripts make unit testing more difficult</a:t>
            </a:r>
          </a:p>
          <a:p>
            <a:pPr marL="171450" indent="-171450">
              <a:buFontTx/>
              <a:buChar char="-"/>
            </a:pPr>
            <a:r>
              <a:rPr lang="en-US"/>
              <a:t>Kubernetes cluster deployment means you need to manage that cluster</a:t>
            </a:r>
          </a:p>
          <a:p>
            <a:pPr marL="171450" indent="-171450">
              <a:buFontTx/>
              <a:buChar char="-"/>
            </a:pPr>
            <a:r>
              <a:rPr lang="en-US"/>
              <a:t>Deploying to spark means you need to have that cluster up and running and can be expensive if doing streaming</a:t>
            </a:r>
          </a:p>
          <a:p>
            <a:pPr marL="171450" indent="-171450">
              <a:buFontTx/>
              <a:buChar char="-"/>
            </a:pPr>
            <a:r>
              <a:rPr lang="en-US"/>
              <a:t>Batch jobs are simple to leverage but require you to be able to split the data when they are written to blob for easy download to individual VMs for each segment.</a:t>
            </a:r>
          </a:p>
        </p:txBody>
      </p:sp>
      <p:sp>
        <p:nvSpPr>
          <p:cNvPr id="4" name="Slide Number Placeholder 3"/>
          <p:cNvSpPr>
            <a:spLocks noGrp="1"/>
          </p:cNvSpPr>
          <p:nvPr>
            <p:ph type="sldNum" sz="quarter" idx="5"/>
          </p:nvPr>
        </p:nvSpPr>
        <p:spPr/>
        <p:txBody>
          <a:bodyPr/>
          <a:lstStyle/>
          <a:p>
            <a:fld id="{62FA7160-0B92-4038-AEA9-2BC3A121AF90}" type="slidenum">
              <a:rPr lang="en-US" smtClean="0"/>
              <a:t>28</a:t>
            </a:fld>
            <a:endParaRPr lang="en-US"/>
          </a:p>
        </p:txBody>
      </p:sp>
    </p:spTree>
    <p:extLst>
      <p:ext uri="{BB962C8B-B14F-4D97-AF65-F5344CB8AC3E}">
        <p14:creationId xmlns:p14="http://schemas.microsoft.com/office/powerpoint/2010/main" val="231341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89364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an internal or external “customer” has received the model, it must be vetted that the goals have been met.</a:t>
            </a:r>
          </a:p>
          <a:p>
            <a:endParaRPr lang="en-US"/>
          </a:p>
          <a:p>
            <a:r>
              <a:rPr lang="en-US"/>
              <a:t>Having created SMART goals earlier on leads to a sort of contract between project team and customer that everyone has agreed on, making this stage much easier.</a:t>
            </a:r>
          </a:p>
          <a:p>
            <a:endParaRPr lang="en-US"/>
          </a:p>
          <a:p>
            <a:r>
              <a:rPr lang="en-US"/>
              <a:t>In this last stage, the project team also needs to finalize their documentation and provide an operations guide to aide the customer with managing their new model.</a:t>
            </a:r>
          </a:p>
          <a:p>
            <a:endParaRPr lang="en-US"/>
          </a:p>
          <a:p>
            <a:r>
              <a:rPr lang="en-US"/>
              <a:t>At the end of this stage, an exit report is produced that provides a summary of the full lifecycle and learnings that occurred during the project.</a:t>
            </a:r>
          </a:p>
          <a:p>
            <a:r>
              <a:rPr lang="en-US"/>
              <a:t>https://github.com/Azure/Azure-TDSP-ProjectTemplate/blob/master/Docs/Project/Exit%20Report.md</a:t>
            </a:r>
          </a:p>
          <a:p>
            <a:endParaRPr lang="en-US"/>
          </a:p>
        </p:txBody>
      </p:sp>
      <p:sp>
        <p:nvSpPr>
          <p:cNvPr id="4" name="Slide Number Placeholder 3"/>
          <p:cNvSpPr>
            <a:spLocks noGrp="1"/>
          </p:cNvSpPr>
          <p:nvPr>
            <p:ph type="sldNum" sz="quarter" idx="5"/>
          </p:nvPr>
        </p:nvSpPr>
        <p:spPr/>
        <p:txBody>
          <a:bodyPr/>
          <a:lstStyle/>
          <a:p>
            <a:fld id="{62FA7160-0B92-4038-AEA9-2BC3A121AF90}" type="slidenum">
              <a:rPr lang="en-US" smtClean="0"/>
              <a:t>32</a:t>
            </a:fld>
            <a:endParaRPr lang="en-US"/>
          </a:p>
        </p:txBody>
      </p:sp>
    </p:spTree>
    <p:extLst>
      <p:ext uri="{BB962C8B-B14F-4D97-AF65-F5344CB8AC3E}">
        <p14:creationId xmlns:p14="http://schemas.microsoft.com/office/powerpoint/2010/main" val="3125075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customer providing this validation may be an internal customer or an external customer.</a:t>
            </a:r>
          </a:p>
          <a:p>
            <a:endParaRPr lang="en-US" dirty="0"/>
          </a:p>
          <a:p>
            <a:r>
              <a:rPr lang="en-US" dirty="0"/>
              <a:t>As discussed prior, a SMART goal should have been defined that is unambiguous and provides a clear cut definition of what success looks like.</a:t>
            </a:r>
          </a:p>
          <a:p>
            <a:endParaRPr lang="en-US" dirty="0"/>
          </a:p>
          <a:p>
            <a:r>
              <a:rPr lang="en-US" dirty="0"/>
              <a:t>As part of the deployment process, the customer’s ability to execute the model should have been considered and ultimately integrated into whatever tooling they are using – e.g. embedding the real-time API into an Excel Add-in or creating a triggering system for scheduled batch jobs.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502610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Exit Report, the project team has fully documented the project and created an operations guide that clearly shows how to run the model and maintain it.</a:t>
            </a:r>
          </a:p>
          <a:p>
            <a:endParaRPr lang="en-US" dirty="0"/>
          </a:p>
          <a:p>
            <a:r>
              <a:rPr lang="en-US" dirty="0"/>
              <a:t>While it’s not the coolest thing to do, properly documenting the project will make it much easier to maintain the model and its supporting software for the long run.</a:t>
            </a:r>
          </a:p>
          <a:p>
            <a:endParaRPr lang="en-US" dirty="0"/>
          </a:p>
          <a:p>
            <a:r>
              <a:rPr lang="en-US" dirty="0"/>
              <a:t>An operation guide provides all the instructions for how to use and manage the model and supporting software.  The challenge for data science projects is that the software engineer often treats the algorithm / API as a opaque box and doesn’t understand what is happening underneath.  As a result, the project team should emphasize the limitations of the model and if / how data is being collected for retraining purposes.  This gives the dev team a more transparent box rather than a black box algorithm to work with.</a:t>
            </a:r>
            <a:endParaRPr lang="en-US" dirty="0">
              <a:cs typeface="Calibri"/>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5/10/2022 8:33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465476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main goals of Business Understanding stage is to define your objective and identify potential data sources with useful information relative to your goal.</a:t>
            </a:r>
          </a:p>
          <a:p>
            <a:endParaRPr lang="en-US"/>
          </a:p>
          <a:p>
            <a:r>
              <a:rPr lang="en-US"/>
              <a:t>A Charter Document contains the high-level plan, architecture, goals, and people/roles involved with the ml project.</a:t>
            </a:r>
          </a:p>
          <a:p>
            <a:r>
              <a:rPr lang="en-US"/>
              <a:t>https://github.com/Azure/Azure-TDSP-ProjectTemplate/blob/master/Docs/Project/Charter.md</a:t>
            </a:r>
          </a:p>
          <a:p>
            <a:endParaRPr lang="en-US"/>
          </a:p>
          <a:p>
            <a:r>
              <a:rPr lang="en-US"/>
              <a:t>Data Sources consist of a listing raw, processed, and feature datasets that are involved with the project</a:t>
            </a:r>
          </a:p>
          <a:p>
            <a:r>
              <a:rPr lang="en-US"/>
              <a:t>https://github.com/Azure/Azure-TDSP-ProjectTemplate/blob/master/Docs/Data_Report/Data%20Defintion.md#raw-data-sources</a:t>
            </a:r>
          </a:p>
          <a:p>
            <a:endParaRPr lang="en-US"/>
          </a:p>
          <a:p>
            <a:r>
              <a:rPr lang="en-US"/>
              <a:t>Data Dictionary is a central location for describing each dataset’s attributes such as what each column means or the calculation done to create that column</a:t>
            </a:r>
          </a:p>
          <a:p>
            <a:r>
              <a:rPr lang="en-US"/>
              <a:t>https://github.com/Azure/Azure-TDSP-ProjectTemplate/tree/master/Docs/Data_Dictionaries</a:t>
            </a:r>
          </a:p>
          <a:p>
            <a:endParaRPr lang="en-US"/>
          </a:p>
        </p:txBody>
      </p:sp>
      <p:sp>
        <p:nvSpPr>
          <p:cNvPr id="4" name="Slide Number Placeholder 3"/>
          <p:cNvSpPr>
            <a:spLocks noGrp="1"/>
          </p:cNvSpPr>
          <p:nvPr>
            <p:ph type="sldNum" sz="quarter" idx="5"/>
          </p:nvPr>
        </p:nvSpPr>
        <p:spPr/>
        <p:txBody>
          <a:bodyPr/>
          <a:lstStyle/>
          <a:p>
            <a:fld id="{62FA7160-0B92-4038-AEA9-2BC3A121AF90}" type="slidenum">
              <a:rPr lang="en-US" smtClean="0"/>
              <a:t>6</a:t>
            </a:fld>
            <a:endParaRPr lang="en-US"/>
          </a:p>
        </p:txBody>
      </p:sp>
    </p:spTree>
    <p:extLst>
      <p:ext uri="{BB962C8B-B14F-4D97-AF65-F5344CB8AC3E}">
        <p14:creationId xmlns:p14="http://schemas.microsoft.com/office/powerpoint/2010/main" val="116865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that with “SMART” goals, it becomes easier to understand the problem and know whether or not you have solved that problem.</a:t>
            </a:r>
          </a:p>
        </p:txBody>
      </p:sp>
      <p:sp>
        <p:nvSpPr>
          <p:cNvPr id="4" name="Slide Number Placeholder 3"/>
          <p:cNvSpPr>
            <a:spLocks noGrp="1"/>
          </p:cNvSpPr>
          <p:nvPr>
            <p:ph type="sldNum" sz="quarter" idx="5"/>
          </p:nvPr>
        </p:nvSpPr>
        <p:spPr/>
        <p:txBody>
          <a:bodyPr/>
          <a:lstStyle/>
          <a:p>
            <a:fld id="{62FA7160-0B92-4038-AEA9-2BC3A121AF90}" type="slidenum">
              <a:rPr lang="en-US" smtClean="0"/>
              <a:t>7</a:t>
            </a:fld>
            <a:endParaRPr lang="en-US"/>
          </a:p>
        </p:txBody>
      </p:sp>
    </p:spTree>
    <p:extLst>
      <p:ext uri="{BB962C8B-B14F-4D97-AF65-F5344CB8AC3E}">
        <p14:creationId xmlns:p14="http://schemas.microsoft.com/office/powerpoint/2010/main" val="3667782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a:t>1. Centralized.</a:t>
            </a:r>
            <a:r>
              <a:rPr lang="en-US" sz="1200"/>
              <a:t> Analysts reside in one central group where they serve a variety of functions and business units and work on diverse projects. Besides providing analytical expertise and support, a centralized unit sets the analytical direction of the entire organization. This structure makes it easier to deploy analysts to projects with strategic priority. Candy giant Mars uses this approach; its centralized Catalyst group has long-term funding and works on strategic initiatives across the company.</a:t>
            </a:r>
          </a:p>
          <a:p>
            <a:pPr fontAlgn="t"/>
            <a:r>
              <a:rPr lang="en-US" sz="1200" b="1"/>
              <a:t>2. Center of excellence.</a:t>
            </a:r>
            <a:r>
              <a:rPr lang="en-US" sz="1200"/>
              <a:t> Analysts work in units throughout the organization, but their activities are coordinated by a central entity. The center builds a community of analysts, primarily to share knowledge and best practices. It can also double as a project management office, looking at many analytical initiatives, setting priorities and staffing projects. Capital One and Wal-Mart both employ versions of this model.</a:t>
            </a:r>
          </a:p>
          <a:p>
            <a:pPr fontAlgn="t"/>
            <a:r>
              <a:rPr lang="en-US" sz="1200" b="1"/>
              <a:t>3. Consulting.</a:t>
            </a:r>
            <a:r>
              <a:rPr lang="en-US" sz="1200"/>
              <a:t> Analysts work together in a central group but act as internal consultants who charge business units for their services. The consolidation of analysts enables some enterprise-wide coordination of analytical activities. United Airlines, eBay and trucking firm Schneider National all employ the consulting approach.</a:t>
            </a:r>
          </a:p>
          <a:p>
            <a:pPr fontAlgn="t"/>
            <a:r>
              <a:rPr lang="en-US" sz="1200" b="1"/>
              <a:t>4. Functional.</a:t>
            </a:r>
            <a:r>
              <a:rPr lang="en-US" sz="1200"/>
              <a:t> Analysts are located in the functions where the most analytical activity takes place, such as marketing or the supply chain. Fidelity uses this approach: most analysts work in the Customer Knowledge group, which reports to marketing. Analysts are also found in large numbers in marketing at GE Money (although they also work for the risk management function and other groups) and at Carnival Cruise Lines.</a:t>
            </a:r>
          </a:p>
          <a:p>
            <a:pPr fontAlgn="t"/>
            <a:r>
              <a:rPr lang="en-US" sz="1200" b="1"/>
              <a:t>5. Decentralized.</a:t>
            </a:r>
            <a:r>
              <a:rPr lang="en-US" sz="1200"/>
              <a:t> Analysts are scattered across the organization in different functions and business units with little coordination. Companies with few analysts and little management support for analytics are most likely to be decentralized.</a:t>
            </a:r>
          </a:p>
          <a:p>
            <a:endParaRPr lang="en-US"/>
          </a:p>
          <a:p>
            <a:endParaRPr lang="en-US"/>
          </a:p>
          <a:p>
            <a:r>
              <a:rPr lang="en-US"/>
              <a:t>http://analytics-magazine.org/executive-decisions-how-to-organize-your-analytical-talent/</a:t>
            </a:r>
          </a:p>
          <a:p>
            <a:endParaRPr lang="en-US"/>
          </a:p>
          <a:p>
            <a:r>
              <a:rPr lang="en-US"/>
              <a:t>https://hbr.org/product/analytics-at-work-smarter-decisions-better-results/12167-HBK-ENG</a:t>
            </a:r>
          </a:p>
        </p:txBody>
      </p:sp>
      <p:sp>
        <p:nvSpPr>
          <p:cNvPr id="4" name="Slide Number Placeholder 3"/>
          <p:cNvSpPr>
            <a:spLocks noGrp="1"/>
          </p:cNvSpPr>
          <p:nvPr>
            <p:ph type="sldNum" sz="quarter" idx="5"/>
          </p:nvPr>
        </p:nvSpPr>
        <p:spPr/>
        <p:txBody>
          <a:bodyPr/>
          <a:lstStyle/>
          <a:p>
            <a:fld id="{62FA7160-0B92-4038-AEA9-2BC3A121AF90}" type="slidenum">
              <a:rPr lang="en-US" smtClean="0"/>
              <a:t>8</a:t>
            </a:fld>
            <a:endParaRPr lang="en-US"/>
          </a:p>
        </p:txBody>
      </p:sp>
    </p:spTree>
    <p:extLst>
      <p:ext uri="{BB962C8B-B14F-4D97-AF65-F5344CB8AC3E}">
        <p14:creationId xmlns:p14="http://schemas.microsoft.com/office/powerpoint/2010/main" val="3734639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a:solidFill>
                  <a:schemeClr val="tx1"/>
                </a:solidFill>
                <a:effectLst/>
                <a:latin typeface="+mn-lt"/>
                <a:ea typeface="+mn-ea"/>
                <a:cs typeface="+mn-cs"/>
              </a:rPr>
              <a:t>Group Manager</a:t>
            </a:r>
            <a:r>
              <a:rPr lang="en-US" sz="1200" b="0" i="0" kern="1200">
                <a:solidFill>
                  <a:schemeClr val="tx1"/>
                </a:solidFill>
                <a:effectLst/>
                <a:latin typeface="+mn-lt"/>
                <a:ea typeface="+mn-ea"/>
                <a:cs typeface="+mn-cs"/>
              </a:rPr>
              <a:t>. Group Manager is the manager of the entire data science unit in an enterprise. A data science unit might have multiple teams, each of which is working on multiple data science projects in distinct business verticals. A Group Manager might delegate their tasks to a surrogate, but the tasks associated with the role do not change.</a:t>
            </a:r>
          </a:p>
          <a:p>
            <a:r>
              <a:rPr lang="en-US" sz="1200" b="1" i="1" kern="1200">
                <a:solidFill>
                  <a:schemeClr val="tx1"/>
                </a:solidFill>
                <a:effectLst/>
                <a:latin typeface="+mn-lt"/>
                <a:ea typeface="+mn-ea"/>
                <a:cs typeface="+mn-cs"/>
              </a:rPr>
              <a:t>Team Lead</a:t>
            </a:r>
            <a:r>
              <a:rPr lang="en-US" sz="1200" b="0" i="0" kern="1200">
                <a:solidFill>
                  <a:schemeClr val="tx1"/>
                </a:solidFill>
                <a:effectLst/>
                <a:latin typeface="+mn-lt"/>
                <a:ea typeface="+mn-ea"/>
                <a:cs typeface="+mn-cs"/>
              </a:rPr>
              <a:t>. A team lead is managing a team in the data science unit of an enterprise. A team consists of multiple data scientists. For data science unit with only a small number of data scientists, the Group Manager and the Team Lead might be the same person.</a:t>
            </a:r>
          </a:p>
          <a:p>
            <a:r>
              <a:rPr lang="en-US" sz="1200" b="1" i="1" kern="1200">
                <a:solidFill>
                  <a:schemeClr val="tx1"/>
                </a:solidFill>
                <a:effectLst/>
                <a:latin typeface="+mn-lt"/>
                <a:ea typeface="+mn-ea"/>
                <a:cs typeface="+mn-cs"/>
              </a:rPr>
              <a:t>Project Lead</a:t>
            </a:r>
            <a:r>
              <a:rPr lang="en-US" sz="1200" b="0" i="0" kern="1200">
                <a:solidFill>
                  <a:schemeClr val="tx1"/>
                </a:solidFill>
                <a:effectLst/>
                <a:latin typeface="+mn-lt"/>
                <a:ea typeface="+mn-ea"/>
                <a:cs typeface="+mn-cs"/>
              </a:rPr>
              <a:t>. A project lead manages the daily activities of individual data scientists on a specific data science project.</a:t>
            </a:r>
          </a:p>
          <a:p>
            <a:r>
              <a:rPr lang="en-US" sz="1200" b="1" i="1" kern="1200">
                <a:solidFill>
                  <a:schemeClr val="tx1"/>
                </a:solidFill>
                <a:effectLst/>
                <a:latin typeface="+mn-lt"/>
                <a:ea typeface="+mn-ea"/>
                <a:cs typeface="+mn-cs"/>
              </a:rPr>
              <a:t>Project Individual Contributor</a:t>
            </a:r>
            <a:r>
              <a:rPr lang="en-US" sz="1200" b="0" i="0" kern="1200">
                <a:solidFill>
                  <a:schemeClr val="tx1"/>
                </a:solidFill>
                <a:effectLst/>
                <a:latin typeface="+mn-lt"/>
                <a:ea typeface="+mn-ea"/>
                <a:cs typeface="+mn-cs"/>
              </a:rPr>
              <a:t>. Data Scientist, Business Analyst, Data Engineer, Architect, etc. A project individual contributor executes a data science project.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https://docs.microsoft.com/en-us/azure/machine-learning/team-data-science-process/roles-tasks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Group Manager Tasks</a:t>
            </a:r>
          </a:p>
          <a:p>
            <a:r>
              <a:rPr lang="en-US" sz="1200" b="0" i="0" kern="1200">
                <a:solidFill>
                  <a:schemeClr val="tx1"/>
                </a:solidFill>
                <a:effectLst/>
                <a:latin typeface="+mn-lt"/>
                <a:ea typeface="+mn-ea"/>
                <a:cs typeface="+mn-cs"/>
              </a:rPr>
              <a:t>Create a </a:t>
            </a:r>
            <a:r>
              <a:rPr lang="en-US" sz="1200" b="1" i="0" kern="1200">
                <a:solidFill>
                  <a:schemeClr val="tx1"/>
                </a:solidFill>
                <a:effectLst/>
                <a:latin typeface="+mn-lt"/>
                <a:ea typeface="+mn-ea"/>
                <a:cs typeface="+mn-cs"/>
              </a:rPr>
              <a:t>group account</a:t>
            </a:r>
            <a:r>
              <a:rPr lang="en-US" sz="1200" b="0" i="0" kern="1200">
                <a:solidFill>
                  <a:schemeClr val="tx1"/>
                </a:solidFill>
                <a:effectLst/>
                <a:latin typeface="+mn-lt"/>
                <a:ea typeface="+mn-ea"/>
                <a:cs typeface="+mn-cs"/>
              </a:rPr>
              <a:t> on a code hosting platform (like GitHub, Git, Azure DevOps, or others)</a:t>
            </a:r>
          </a:p>
          <a:p>
            <a:r>
              <a:rPr lang="en-US" sz="1200" b="0" i="0" kern="1200">
                <a:solidFill>
                  <a:schemeClr val="tx1"/>
                </a:solidFill>
                <a:effectLst/>
                <a:latin typeface="+mn-lt"/>
                <a:ea typeface="+mn-ea"/>
                <a:cs typeface="+mn-cs"/>
              </a:rPr>
              <a:t>Create a </a:t>
            </a:r>
            <a:r>
              <a:rPr lang="en-US" sz="1200" b="1" i="0" kern="1200">
                <a:solidFill>
                  <a:schemeClr val="tx1"/>
                </a:solidFill>
                <a:effectLst/>
                <a:latin typeface="+mn-lt"/>
                <a:ea typeface="+mn-ea"/>
                <a:cs typeface="+mn-cs"/>
              </a:rPr>
              <a:t>project template repository</a:t>
            </a:r>
            <a:r>
              <a:rPr lang="en-US" sz="1200" b="0" i="0" kern="1200">
                <a:solidFill>
                  <a:schemeClr val="tx1"/>
                </a:solidFill>
                <a:effectLst/>
                <a:latin typeface="+mn-lt"/>
                <a:ea typeface="+mn-ea"/>
                <a:cs typeface="+mn-cs"/>
              </a:rPr>
              <a:t> on the group account, and seed it from the project template repository developed by Microsoft TDSP team. The TDSP project template repository from Microsoft</a:t>
            </a:r>
          </a:p>
          <a:p>
            <a:pPr lvl="1"/>
            <a:r>
              <a:rPr lang="en-US" sz="1200" b="0" i="0" kern="1200">
                <a:solidFill>
                  <a:schemeClr val="tx1"/>
                </a:solidFill>
                <a:effectLst/>
                <a:latin typeface="+mn-lt"/>
                <a:ea typeface="+mn-ea"/>
                <a:cs typeface="+mn-cs"/>
              </a:rPr>
              <a:t>provides a </a:t>
            </a:r>
            <a:r>
              <a:rPr lang="en-US" sz="1200" b="1" i="0" kern="1200">
                <a:solidFill>
                  <a:schemeClr val="tx1"/>
                </a:solidFill>
                <a:effectLst/>
                <a:latin typeface="+mn-lt"/>
                <a:ea typeface="+mn-ea"/>
                <a:cs typeface="+mn-cs"/>
              </a:rPr>
              <a:t>standardized directory structure</a:t>
            </a:r>
            <a:r>
              <a:rPr lang="en-US" sz="1200" b="0" i="0" kern="1200">
                <a:solidFill>
                  <a:schemeClr val="tx1"/>
                </a:solidFill>
                <a:effectLst/>
                <a:latin typeface="+mn-lt"/>
                <a:ea typeface="+mn-ea"/>
                <a:cs typeface="+mn-cs"/>
              </a:rPr>
              <a:t> including directories for data, code, and documents,</a:t>
            </a:r>
          </a:p>
          <a:p>
            <a:pPr lvl="1"/>
            <a:r>
              <a:rPr lang="en-US" sz="1200" b="0" i="0" kern="1200">
                <a:solidFill>
                  <a:schemeClr val="tx1"/>
                </a:solidFill>
                <a:effectLst/>
                <a:latin typeface="+mn-lt"/>
                <a:ea typeface="+mn-ea"/>
                <a:cs typeface="+mn-cs"/>
              </a:rPr>
              <a:t>provides a set of </a:t>
            </a:r>
            <a:r>
              <a:rPr lang="en-US" sz="1200" b="1" i="0" kern="1200">
                <a:solidFill>
                  <a:schemeClr val="tx1"/>
                </a:solidFill>
                <a:effectLst/>
                <a:latin typeface="+mn-lt"/>
                <a:ea typeface="+mn-ea"/>
                <a:cs typeface="+mn-cs"/>
              </a:rPr>
              <a:t>standardized document templates</a:t>
            </a:r>
            <a:r>
              <a:rPr lang="en-US" sz="1200" b="0" i="0" kern="1200">
                <a:solidFill>
                  <a:schemeClr val="tx1"/>
                </a:solidFill>
                <a:effectLst/>
                <a:latin typeface="+mn-lt"/>
                <a:ea typeface="+mn-ea"/>
                <a:cs typeface="+mn-cs"/>
              </a:rPr>
              <a:t> to guide an efficient data science process.</a:t>
            </a:r>
          </a:p>
          <a:p>
            <a:r>
              <a:rPr lang="en-US" sz="1200" b="0" i="0" kern="1200">
                <a:solidFill>
                  <a:schemeClr val="tx1"/>
                </a:solidFill>
                <a:effectLst/>
                <a:latin typeface="+mn-lt"/>
                <a:ea typeface="+mn-ea"/>
                <a:cs typeface="+mn-cs"/>
              </a:rPr>
              <a:t>Create a </a:t>
            </a:r>
            <a:r>
              <a:rPr lang="en-US" sz="1200" b="1" i="0" kern="1200">
                <a:solidFill>
                  <a:schemeClr val="tx1"/>
                </a:solidFill>
                <a:effectLst/>
                <a:latin typeface="+mn-lt"/>
                <a:ea typeface="+mn-ea"/>
                <a:cs typeface="+mn-cs"/>
              </a:rPr>
              <a:t>utility repository</a:t>
            </a:r>
            <a:r>
              <a:rPr lang="en-US" sz="1200" b="0" i="0" kern="1200">
                <a:solidFill>
                  <a:schemeClr val="tx1"/>
                </a:solidFill>
                <a:effectLst/>
                <a:latin typeface="+mn-lt"/>
                <a:ea typeface="+mn-ea"/>
                <a:cs typeface="+mn-cs"/>
              </a:rPr>
              <a:t>, and seed it from the utility repository developed by Microsoft TDSP team. The TDSP utility repository from Microsoft provides</a:t>
            </a:r>
          </a:p>
          <a:p>
            <a:pPr lvl="1"/>
            <a:r>
              <a:rPr lang="en-US" sz="1200" b="0" i="0" kern="1200">
                <a:solidFill>
                  <a:schemeClr val="tx1"/>
                </a:solidFill>
                <a:effectLst/>
                <a:latin typeface="+mn-lt"/>
                <a:ea typeface="+mn-ea"/>
                <a:cs typeface="+mn-cs"/>
              </a:rPr>
              <a:t>a set of useful utilities to make the work of a data scientist more efficient, including utilities for interactive data exploration, analysis, and reporting, and for baseline modeling and reporting.</a:t>
            </a:r>
          </a:p>
          <a:p>
            <a:r>
              <a:rPr lang="en-US" sz="1200" b="0" i="0" kern="1200">
                <a:solidFill>
                  <a:schemeClr val="tx1"/>
                </a:solidFill>
                <a:effectLst/>
                <a:latin typeface="+mn-lt"/>
                <a:ea typeface="+mn-ea"/>
                <a:cs typeface="+mn-cs"/>
              </a:rPr>
              <a:t>Set up the </a:t>
            </a:r>
            <a:r>
              <a:rPr lang="en-US" sz="1200" b="1" i="0" kern="1200">
                <a:solidFill>
                  <a:schemeClr val="tx1"/>
                </a:solidFill>
                <a:effectLst/>
                <a:latin typeface="+mn-lt"/>
                <a:ea typeface="+mn-ea"/>
                <a:cs typeface="+mn-cs"/>
              </a:rPr>
              <a:t>security control policy</a:t>
            </a:r>
            <a:r>
              <a:rPr lang="en-US" sz="1200" b="0" i="0" kern="1200">
                <a:solidFill>
                  <a:schemeClr val="tx1"/>
                </a:solidFill>
                <a:effectLst/>
                <a:latin typeface="+mn-lt"/>
                <a:ea typeface="+mn-ea"/>
                <a:cs typeface="+mn-cs"/>
              </a:rPr>
              <a:t> of these two repositories on your group account.</a:t>
            </a:r>
          </a:p>
          <a:p>
            <a:r>
              <a:rPr lang="en-US" sz="1200" b="0" i="0" kern="1200">
                <a:solidFill>
                  <a:schemeClr val="tx1"/>
                </a:solidFill>
                <a:effectLst/>
                <a:latin typeface="+mn-lt"/>
                <a:ea typeface="+mn-ea"/>
                <a:cs typeface="+mn-cs"/>
              </a:rPr>
              <a:t>For detailed step-by-step instructions, see </a:t>
            </a:r>
            <a:r>
              <a:rPr lang="en-US" sz="1200" b="0" i="0" u="sng" kern="1200">
                <a:solidFill>
                  <a:schemeClr val="tx1"/>
                </a:solidFill>
                <a:effectLst/>
                <a:latin typeface="+mn-lt"/>
                <a:ea typeface="+mn-ea"/>
                <a:cs typeface="+mn-cs"/>
                <a:hlinkClick r:id="rId3"/>
              </a:rPr>
              <a:t>Group Manager tasks for a data science team</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a:t>Team Lead</a:t>
            </a:r>
          </a:p>
          <a:p>
            <a:r>
              <a:rPr lang="en-US" sz="1200" b="0" i="0" kern="1200">
                <a:solidFill>
                  <a:schemeClr val="tx1"/>
                </a:solidFill>
                <a:effectLst/>
                <a:latin typeface="+mn-lt"/>
                <a:ea typeface="+mn-ea"/>
                <a:cs typeface="+mn-cs"/>
              </a:rPr>
              <a:t>If Azure DevOps is selected to be the code hosting platform for versioning and collaboration, create a </a:t>
            </a:r>
            <a:r>
              <a:rPr lang="en-US" sz="1200" b="1" i="0" kern="1200">
                <a:solidFill>
                  <a:schemeClr val="tx1"/>
                </a:solidFill>
                <a:effectLst/>
                <a:latin typeface="+mn-lt"/>
                <a:ea typeface="+mn-ea"/>
                <a:cs typeface="+mn-cs"/>
              </a:rPr>
              <a:t>project</a:t>
            </a:r>
            <a:r>
              <a:rPr lang="en-US" sz="1200" b="0" i="0" kern="1200">
                <a:solidFill>
                  <a:schemeClr val="tx1"/>
                </a:solidFill>
                <a:effectLst/>
                <a:latin typeface="+mn-lt"/>
                <a:ea typeface="+mn-ea"/>
                <a:cs typeface="+mn-cs"/>
              </a:rPr>
              <a:t> on the group's Azure DevOps Services. Otherwise, this task can be skipped.</a:t>
            </a:r>
          </a:p>
          <a:p>
            <a:r>
              <a:rPr lang="en-US" sz="1200" b="0" i="0" kern="1200">
                <a:solidFill>
                  <a:schemeClr val="tx1"/>
                </a:solidFill>
                <a:effectLst/>
                <a:latin typeface="+mn-lt"/>
                <a:ea typeface="+mn-ea"/>
                <a:cs typeface="+mn-cs"/>
              </a:rPr>
              <a:t>Create the </a:t>
            </a:r>
            <a:r>
              <a:rPr lang="en-US" sz="1200" b="1" i="0" kern="1200">
                <a:solidFill>
                  <a:schemeClr val="tx1"/>
                </a:solidFill>
                <a:effectLst/>
                <a:latin typeface="+mn-lt"/>
                <a:ea typeface="+mn-ea"/>
                <a:cs typeface="+mn-cs"/>
              </a:rPr>
              <a:t>project template repository</a:t>
            </a:r>
            <a:r>
              <a:rPr lang="en-US" sz="1200" b="0" i="0" kern="1200">
                <a:solidFill>
                  <a:schemeClr val="tx1"/>
                </a:solidFill>
                <a:effectLst/>
                <a:latin typeface="+mn-lt"/>
                <a:ea typeface="+mn-ea"/>
                <a:cs typeface="+mn-cs"/>
              </a:rPr>
              <a:t> under the project, and seed it from the group project template repository set up by your group manager or the delegate of the manager.</a:t>
            </a:r>
          </a:p>
          <a:p>
            <a:r>
              <a:rPr lang="en-US" sz="1200" b="0" i="0" kern="1200">
                <a:solidFill>
                  <a:schemeClr val="tx1"/>
                </a:solidFill>
                <a:effectLst/>
                <a:latin typeface="+mn-lt"/>
                <a:ea typeface="+mn-ea"/>
                <a:cs typeface="+mn-cs"/>
              </a:rPr>
              <a:t>Create the </a:t>
            </a:r>
            <a:r>
              <a:rPr lang="en-US" sz="1200" b="1" i="0" kern="1200">
                <a:solidFill>
                  <a:schemeClr val="tx1"/>
                </a:solidFill>
                <a:effectLst/>
                <a:latin typeface="+mn-lt"/>
                <a:ea typeface="+mn-ea"/>
                <a:cs typeface="+mn-cs"/>
              </a:rPr>
              <a:t>team utility repository</a:t>
            </a:r>
            <a:r>
              <a:rPr lang="en-US" sz="1200" b="0" i="0" kern="1200">
                <a:solidFill>
                  <a:schemeClr val="tx1"/>
                </a:solidFill>
                <a:effectLst/>
                <a:latin typeface="+mn-lt"/>
                <a:ea typeface="+mn-ea"/>
                <a:cs typeface="+mn-cs"/>
              </a:rPr>
              <a:t>, and add the team-specific utilities to the repository.</a:t>
            </a:r>
          </a:p>
          <a:p>
            <a:r>
              <a:rPr lang="en-US" sz="1200" b="0" i="0" kern="1200">
                <a:solidFill>
                  <a:schemeClr val="tx1"/>
                </a:solidFill>
                <a:effectLst/>
                <a:latin typeface="+mn-lt"/>
                <a:ea typeface="+mn-ea"/>
                <a:cs typeface="+mn-cs"/>
              </a:rPr>
              <a:t>(Optional) Create </a:t>
            </a:r>
            <a:r>
              <a:rPr lang="en-US" sz="1200" b="1" i="0" u="none" strike="noStrike" kern="1200">
                <a:solidFill>
                  <a:schemeClr val="tx1"/>
                </a:solidFill>
                <a:effectLst/>
                <a:latin typeface="+mn-lt"/>
                <a:ea typeface="+mn-ea"/>
                <a:cs typeface="+mn-cs"/>
                <a:hlinkClick r:id="rId4"/>
              </a:rPr>
              <a:t>Azure file storage</a:t>
            </a:r>
            <a:r>
              <a:rPr lang="en-US" sz="1200" b="0" i="0" kern="1200">
                <a:solidFill>
                  <a:schemeClr val="tx1"/>
                </a:solidFill>
                <a:effectLst/>
                <a:latin typeface="+mn-lt"/>
                <a:ea typeface="+mn-ea"/>
                <a:cs typeface="+mn-cs"/>
              </a:rPr>
              <a:t> to be used to store data assets that can be useful for the entire team. Other team members can mount this shared cloud file store on their analytics desktops.</a:t>
            </a:r>
          </a:p>
          <a:p>
            <a:r>
              <a:rPr lang="en-US" sz="1200" b="0" i="0" kern="1200">
                <a:solidFill>
                  <a:schemeClr val="tx1"/>
                </a:solidFill>
                <a:effectLst/>
                <a:latin typeface="+mn-lt"/>
                <a:ea typeface="+mn-ea"/>
                <a:cs typeface="+mn-cs"/>
              </a:rPr>
              <a:t>(Optional) Mount the Azure file storage to the </a:t>
            </a:r>
            <a:r>
              <a:rPr lang="en-US" sz="1200" b="1" i="0" kern="1200">
                <a:solidFill>
                  <a:schemeClr val="tx1"/>
                </a:solidFill>
                <a:effectLst/>
                <a:latin typeface="+mn-lt"/>
                <a:ea typeface="+mn-ea"/>
                <a:cs typeface="+mn-cs"/>
              </a:rPr>
              <a:t>Data Science Virtual Machine</a:t>
            </a:r>
            <a:r>
              <a:rPr lang="en-US" sz="1200" b="0" i="0" kern="1200">
                <a:solidFill>
                  <a:schemeClr val="tx1"/>
                </a:solidFill>
                <a:effectLst/>
                <a:latin typeface="+mn-lt"/>
                <a:ea typeface="+mn-ea"/>
                <a:cs typeface="+mn-cs"/>
              </a:rPr>
              <a:t> (DSVM) of the team lead and add data assets on it.</a:t>
            </a:r>
          </a:p>
          <a:p>
            <a:r>
              <a:rPr lang="en-US" sz="1200" b="0" i="0" kern="1200">
                <a:solidFill>
                  <a:schemeClr val="tx1"/>
                </a:solidFill>
                <a:effectLst/>
                <a:latin typeface="+mn-lt"/>
                <a:ea typeface="+mn-ea"/>
                <a:cs typeface="+mn-cs"/>
              </a:rPr>
              <a:t>Set up the </a:t>
            </a:r>
            <a:r>
              <a:rPr lang="en-US" sz="1200" b="1" i="0" kern="1200">
                <a:solidFill>
                  <a:schemeClr val="tx1"/>
                </a:solidFill>
                <a:effectLst/>
                <a:latin typeface="+mn-lt"/>
                <a:ea typeface="+mn-ea"/>
                <a:cs typeface="+mn-cs"/>
              </a:rPr>
              <a:t>security control</a:t>
            </a:r>
            <a:r>
              <a:rPr lang="en-US" sz="1200" b="0" i="0" kern="1200">
                <a:solidFill>
                  <a:schemeClr val="tx1"/>
                </a:solidFill>
                <a:effectLst/>
                <a:latin typeface="+mn-lt"/>
                <a:ea typeface="+mn-ea"/>
                <a:cs typeface="+mn-cs"/>
              </a:rPr>
              <a:t> by adding team members and configure their privileges.</a:t>
            </a:r>
          </a:p>
          <a:p>
            <a:endParaRPr lang="en-US"/>
          </a:p>
          <a:p>
            <a:endParaRPr lang="en-US"/>
          </a:p>
          <a:p>
            <a:r>
              <a:rPr lang="en-US"/>
              <a:t>Project Lead</a:t>
            </a:r>
          </a:p>
          <a:p>
            <a:r>
              <a:rPr lang="en-US" sz="1200" b="0" i="0" kern="1200">
                <a:solidFill>
                  <a:schemeClr val="tx1"/>
                </a:solidFill>
                <a:effectLst/>
                <a:latin typeface="+mn-lt"/>
                <a:ea typeface="+mn-ea"/>
                <a:cs typeface="+mn-cs"/>
              </a:rPr>
              <a:t>Create a </a:t>
            </a:r>
            <a:r>
              <a:rPr lang="en-US" sz="1200" b="1" i="0" kern="1200">
                <a:solidFill>
                  <a:schemeClr val="tx1"/>
                </a:solidFill>
                <a:effectLst/>
                <a:latin typeface="+mn-lt"/>
                <a:ea typeface="+mn-ea"/>
                <a:cs typeface="+mn-cs"/>
              </a:rPr>
              <a:t>project repository</a:t>
            </a:r>
            <a:r>
              <a:rPr lang="en-US" sz="1200" b="0" i="0" kern="1200">
                <a:solidFill>
                  <a:schemeClr val="tx1"/>
                </a:solidFill>
                <a:effectLst/>
                <a:latin typeface="+mn-lt"/>
                <a:ea typeface="+mn-ea"/>
                <a:cs typeface="+mn-cs"/>
              </a:rPr>
              <a:t> under the project, and seed it from the project template repository.</a:t>
            </a:r>
          </a:p>
          <a:p>
            <a:r>
              <a:rPr lang="en-US" sz="1200" b="0" i="0" kern="1200">
                <a:solidFill>
                  <a:schemeClr val="tx1"/>
                </a:solidFill>
                <a:effectLst/>
                <a:latin typeface="+mn-lt"/>
                <a:ea typeface="+mn-ea"/>
                <a:cs typeface="+mn-cs"/>
              </a:rPr>
              <a:t>(Optional) Create </a:t>
            </a:r>
            <a:r>
              <a:rPr lang="en-US" sz="1200" b="1" i="0" kern="1200">
                <a:solidFill>
                  <a:schemeClr val="tx1"/>
                </a:solidFill>
                <a:effectLst/>
                <a:latin typeface="+mn-lt"/>
                <a:ea typeface="+mn-ea"/>
                <a:cs typeface="+mn-cs"/>
              </a:rPr>
              <a:t>Azure file storage</a:t>
            </a:r>
            <a:r>
              <a:rPr lang="en-US" sz="1200" b="0" i="0" kern="1200">
                <a:solidFill>
                  <a:schemeClr val="tx1"/>
                </a:solidFill>
                <a:effectLst/>
                <a:latin typeface="+mn-lt"/>
                <a:ea typeface="+mn-ea"/>
                <a:cs typeface="+mn-cs"/>
              </a:rPr>
              <a:t> to be used to store data assets of the project.</a:t>
            </a:r>
          </a:p>
          <a:p>
            <a:r>
              <a:rPr lang="en-US" sz="1200" b="0" i="0" kern="1200">
                <a:solidFill>
                  <a:schemeClr val="tx1"/>
                </a:solidFill>
                <a:effectLst/>
                <a:latin typeface="+mn-lt"/>
                <a:ea typeface="+mn-ea"/>
                <a:cs typeface="+mn-cs"/>
              </a:rPr>
              <a:t>(Optional) Mount the Azure file storage to the </a:t>
            </a:r>
            <a:r>
              <a:rPr lang="en-US" sz="1200" b="1" i="0" kern="1200">
                <a:solidFill>
                  <a:schemeClr val="tx1"/>
                </a:solidFill>
                <a:effectLst/>
                <a:latin typeface="+mn-lt"/>
                <a:ea typeface="+mn-ea"/>
                <a:cs typeface="+mn-cs"/>
              </a:rPr>
              <a:t>Data Science Virtual Machine</a:t>
            </a:r>
            <a:r>
              <a:rPr lang="en-US" sz="1200" b="0" i="0" kern="1200">
                <a:solidFill>
                  <a:schemeClr val="tx1"/>
                </a:solidFill>
                <a:effectLst/>
                <a:latin typeface="+mn-lt"/>
                <a:ea typeface="+mn-ea"/>
                <a:cs typeface="+mn-cs"/>
              </a:rPr>
              <a:t> (DSVM) of the Project Lead and add project data assets on it.</a:t>
            </a:r>
          </a:p>
          <a:p>
            <a:r>
              <a:rPr lang="en-US" sz="1200" b="0" i="0" kern="1200">
                <a:solidFill>
                  <a:schemeClr val="tx1"/>
                </a:solidFill>
                <a:effectLst/>
                <a:latin typeface="+mn-lt"/>
                <a:ea typeface="+mn-ea"/>
                <a:cs typeface="+mn-cs"/>
              </a:rPr>
              <a:t>Set up the </a:t>
            </a:r>
            <a:r>
              <a:rPr lang="en-US" sz="1200" b="1" i="0" kern="1200">
                <a:solidFill>
                  <a:schemeClr val="tx1"/>
                </a:solidFill>
                <a:effectLst/>
                <a:latin typeface="+mn-lt"/>
                <a:ea typeface="+mn-ea"/>
                <a:cs typeface="+mn-cs"/>
              </a:rPr>
              <a:t>security control</a:t>
            </a:r>
            <a:r>
              <a:rPr lang="en-US" sz="1200" b="0" i="0" kern="1200">
                <a:solidFill>
                  <a:schemeClr val="tx1"/>
                </a:solidFill>
                <a:effectLst/>
                <a:latin typeface="+mn-lt"/>
                <a:ea typeface="+mn-ea"/>
                <a:cs typeface="+mn-cs"/>
              </a:rPr>
              <a:t> by adding project members and configure their privileges.</a:t>
            </a:r>
          </a:p>
          <a:p>
            <a:endParaRPr lang="en-US"/>
          </a:p>
          <a:p>
            <a:endParaRPr lang="en-US"/>
          </a:p>
          <a:p>
            <a:r>
              <a:rPr lang="en-US"/>
              <a:t>Project Individual Contributor</a:t>
            </a:r>
          </a:p>
          <a:p>
            <a:r>
              <a:rPr lang="en-US" sz="1200" b="0" i="0" kern="1200">
                <a:solidFill>
                  <a:schemeClr val="tx1"/>
                </a:solidFill>
                <a:effectLst/>
                <a:latin typeface="+mn-lt"/>
                <a:ea typeface="+mn-ea"/>
                <a:cs typeface="+mn-cs"/>
              </a:rPr>
              <a:t>Clone the </a:t>
            </a:r>
            <a:r>
              <a:rPr lang="en-US" sz="1200" b="1" i="0" kern="1200">
                <a:solidFill>
                  <a:schemeClr val="tx1"/>
                </a:solidFill>
                <a:effectLst/>
                <a:latin typeface="+mn-lt"/>
                <a:ea typeface="+mn-ea"/>
                <a:cs typeface="+mn-cs"/>
              </a:rPr>
              <a:t>project repository</a:t>
            </a:r>
            <a:r>
              <a:rPr lang="en-US" sz="1200" b="0" i="0" kern="1200">
                <a:solidFill>
                  <a:schemeClr val="tx1"/>
                </a:solidFill>
                <a:effectLst/>
                <a:latin typeface="+mn-lt"/>
                <a:ea typeface="+mn-ea"/>
                <a:cs typeface="+mn-cs"/>
              </a:rPr>
              <a:t> set up by the project lead.</a:t>
            </a:r>
          </a:p>
          <a:p>
            <a:r>
              <a:rPr lang="en-US" sz="1200" b="0" i="0" kern="1200">
                <a:solidFill>
                  <a:schemeClr val="tx1"/>
                </a:solidFill>
                <a:effectLst/>
                <a:latin typeface="+mn-lt"/>
                <a:ea typeface="+mn-ea"/>
                <a:cs typeface="+mn-cs"/>
              </a:rPr>
              <a:t>(Optional) Mount the shared </a:t>
            </a:r>
            <a:r>
              <a:rPr lang="en-US" sz="1200" b="1" i="0" kern="1200">
                <a:solidFill>
                  <a:schemeClr val="tx1"/>
                </a:solidFill>
                <a:effectLst/>
                <a:latin typeface="+mn-lt"/>
                <a:ea typeface="+mn-ea"/>
                <a:cs typeface="+mn-cs"/>
              </a:rPr>
              <a:t>Azure file storage</a:t>
            </a:r>
            <a:r>
              <a:rPr lang="en-US" sz="1200" b="0" i="0" kern="1200">
                <a:solidFill>
                  <a:schemeClr val="tx1"/>
                </a:solidFill>
                <a:effectLst/>
                <a:latin typeface="+mn-lt"/>
                <a:ea typeface="+mn-ea"/>
                <a:cs typeface="+mn-cs"/>
              </a:rPr>
              <a:t> of the team and project on their </a:t>
            </a:r>
            <a:r>
              <a:rPr lang="en-US" sz="1200" b="1" i="0" kern="1200">
                <a:solidFill>
                  <a:schemeClr val="tx1"/>
                </a:solidFill>
                <a:effectLst/>
                <a:latin typeface="+mn-lt"/>
                <a:ea typeface="+mn-ea"/>
                <a:cs typeface="+mn-cs"/>
              </a:rPr>
              <a:t>Data Science Virtual Machine</a:t>
            </a:r>
            <a:r>
              <a:rPr lang="en-US" sz="1200" b="0" i="0" kern="1200">
                <a:solidFill>
                  <a:schemeClr val="tx1"/>
                </a:solidFill>
                <a:effectLst/>
                <a:latin typeface="+mn-lt"/>
                <a:ea typeface="+mn-ea"/>
                <a:cs typeface="+mn-cs"/>
              </a:rPr>
              <a:t>(DSVM).</a:t>
            </a:r>
          </a:p>
          <a:p>
            <a:r>
              <a:rPr lang="en-US" sz="1200" b="0" i="0" kern="1200">
                <a:solidFill>
                  <a:schemeClr val="tx1"/>
                </a:solidFill>
                <a:effectLst/>
                <a:latin typeface="+mn-lt"/>
                <a:ea typeface="+mn-ea"/>
                <a:cs typeface="+mn-cs"/>
              </a:rPr>
              <a:t>Execute the project.</a:t>
            </a:r>
          </a:p>
          <a:p>
            <a:endParaRPr lang="en-US"/>
          </a:p>
        </p:txBody>
      </p:sp>
      <p:sp>
        <p:nvSpPr>
          <p:cNvPr id="4" name="Slide Number Placeholder 3"/>
          <p:cNvSpPr>
            <a:spLocks noGrp="1"/>
          </p:cNvSpPr>
          <p:nvPr>
            <p:ph type="sldNum" sz="quarter" idx="5"/>
          </p:nvPr>
        </p:nvSpPr>
        <p:spPr/>
        <p:txBody>
          <a:bodyPr/>
          <a:lstStyle/>
          <a:p>
            <a:fld id="{62FA7160-0B92-4038-AEA9-2BC3A121AF90}" type="slidenum">
              <a:rPr lang="en-US" smtClean="0"/>
              <a:t>9</a:t>
            </a:fld>
            <a:endParaRPr lang="en-US"/>
          </a:p>
        </p:txBody>
      </p:sp>
    </p:spTree>
    <p:extLst>
      <p:ext uri="{BB962C8B-B14F-4D97-AF65-F5344CB8AC3E}">
        <p14:creationId xmlns:p14="http://schemas.microsoft.com/office/powerpoint/2010/main" val="4105904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Identifying where the data is coming from may at first appear easy but you should also consider topics like:</a:t>
            </a:r>
          </a:p>
          <a:p>
            <a:pPr marL="171450" indent="-171450">
              <a:buFontTx/>
              <a:buChar char="-"/>
            </a:pPr>
            <a:r>
              <a:rPr lang="en-US"/>
              <a:t>Is the goal of the project to be real-time or in batch?</a:t>
            </a:r>
          </a:p>
          <a:p>
            <a:pPr marL="171450" indent="-171450">
              <a:buFontTx/>
              <a:buChar char="-"/>
            </a:pPr>
            <a:r>
              <a:rPr lang="en-US"/>
              <a:t>If it’s real-time, do you have historical data based on the raw data or only aggregated processed data.</a:t>
            </a:r>
          </a:p>
          <a:p>
            <a:pPr marL="171450" indent="-171450">
              <a:buFontTx/>
              <a:buChar char="-"/>
            </a:pPr>
            <a:r>
              <a:rPr lang="en-US"/>
              <a:t>Do you have backups that can be leveraged for historical data?</a:t>
            </a:r>
          </a:p>
          <a:p>
            <a:pPr marL="171450" indent="-171450">
              <a:buFontTx/>
              <a:buChar char="-"/>
            </a:pPr>
            <a:r>
              <a:rPr lang="en-US"/>
              <a:t>What are the ways data is being collected and what biases may be introduced</a:t>
            </a:r>
          </a:p>
          <a:p>
            <a:pPr marL="171450" indent="-171450">
              <a:buFontTx/>
              <a:buChar char="-"/>
            </a:pPr>
            <a:endParaRPr lang="en-US"/>
          </a:p>
          <a:p>
            <a:pPr marL="171450" indent="-171450">
              <a:buFontTx/>
              <a:buChar char="-"/>
            </a:pPr>
            <a:r>
              <a:rPr lang="en-US"/>
              <a:t>Are there external data sources that could be brought in (free or purchased)?</a:t>
            </a:r>
          </a:p>
          <a:p>
            <a:pPr marL="171450" indent="-171450">
              <a:buFontTx/>
              <a:buChar char="-"/>
            </a:pPr>
            <a:r>
              <a:rPr lang="en-US"/>
              <a:t>Watch out for historical data receiving updates from a third-party source with only current data rather than appropriate timeframe data.</a:t>
            </a:r>
          </a:p>
        </p:txBody>
      </p:sp>
      <p:sp>
        <p:nvSpPr>
          <p:cNvPr id="4" name="Slide Number Placeholder 3"/>
          <p:cNvSpPr>
            <a:spLocks noGrp="1"/>
          </p:cNvSpPr>
          <p:nvPr>
            <p:ph type="sldNum" sz="quarter" idx="5"/>
          </p:nvPr>
        </p:nvSpPr>
        <p:spPr/>
        <p:txBody>
          <a:bodyPr/>
          <a:lstStyle/>
          <a:p>
            <a:fld id="{62FA7160-0B92-4038-AEA9-2BC3A121AF90}" type="slidenum">
              <a:rPr lang="en-US" smtClean="0"/>
              <a:t>10</a:t>
            </a:fld>
            <a:endParaRPr lang="en-US"/>
          </a:p>
        </p:txBody>
      </p:sp>
    </p:spTree>
    <p:extLst>
      <p:ext uri="{BB962C8B-B14F-4D97-AF65-F5344CB8AC3E}">
        <p14:creationId xmlns:p14="http://schemas.microsoft.com/office/powerpoint/2010/main" val="2292523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Charter document</a:t>
            </a:r>
            <a:r>
              <a:rPr lang="en-US" sz="1200" b="0" i="0" kern="1200" dirty="0">
                <a:solidFill>
                  <a:schemeClr val="tx1"/>
                </a:solidFill>
                <a:effectLst/>
                <a:latin typeface="+mn-lt"/>
                <a:ea typeface="+mn-ea"/>
                <a:cs typeface="+mn-cs"/>
              </a:rPr>
              <a:t>: A standard template is provided in the TDSP project structure definition. The charter document is a living document. You update the template throughout the project as you make new discoveries and as business requirements change. The key is to iterate upon this document, adding more detail, as you progress through the discovery process. Keep the customer and other stakeholders involved in making the changes and clearly communicate the reasons for the changes to them.</a:t>
            </a:r>
          </a:p>
          <a:p>
            <a:r>
              <a:rPr lang="en-US" sz="1200" b="0" i="0" u="none" strike="noStrike" kern="1200" dirty="0">
                <a:solidFill>
                  <a:schemeClr val="tx1"/>
                </a:solidFill>
                <a:effectLst/>
                <a:latin typeface="+mn-lt"/>
                <a:ea typeface="+mn-ea"/>
                <a:cs typeface="+mn-cs"/>
                <a:hlinkClick r:id="rId4"/>
              </a:rPr>
              <a:t>Data sources</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Raw data sources</a:t>
            </a:r>
            <a:r>
              <a:rPr lang="en-US" sz="1200" b="0" i="0" kern="1200" dirty="0">
                <a:solidFill>
                  <a:schemeClr val="tx1"/>
                </a:solidFill>
                <a:effectLst/>
                <a:latin typeface="+mn-lt"/>
                <a:ea typeface="+mn-ea"/>
                <a:cs typeface="+mn-cs"/>
              </a:rPr>
              <a:t> section of the </a:t>
            </a:r>
            <a:r>
              <a:rPr lang="en-US" sz="1200" b="1" i="0" kern="1200" dirty="0">
                <a:solidFill>
                  <a:schemeClr val="tx1"/>
                </a:solidFill>
                <a:effectLst/>
                <a:latin typeface="+mn-lt"/>
                <a:ea typeface="+mn-ea"/>
                <a:cs typeface="+mn-cs"/>
              </a:rPr>
              <a:t>Data definitions</a:t>
            </a:r>
            <a:r>
              <a:rPr lang="en-US" sz="1200" b="0" i="0" kern="1200" dirty="0">
                <a:solidFill>
                  <a:schemeClr val="tx1"/>
                </a:solidFill>
                <a:effectLst/>
                <a:latin typeface="+mn-lt"/>
                <a:ea typeface="+mn-ea"/>
                <a:cs typeface="+mn-cs"/>
              </a:rPr>
              <a:t> report that's found in the TDSP project </a:t>
            </a:r>
            <a:r>
              <a:rPr lang="en-US" sz="1200" b="1" i="0" kern="1200" dirty="0">
                <a:solidFill>
                  <a:schemeClr val="tx1"/>
                </a:solidFill>
                <a:effectLst/>
                <a:latin typeface="+mn-lt"/>
                <a:ea typeface="+mn-ea"/>
                <a:cs typeface="+mn-cs"/>
              </a:rPr>
              <a:t>Data report</a:t>
            </a:r>
            <a:r>
              <a:rPr lang="en-US" sz="1200" b="0" i="0" kern="1200" dirty="0">
                <a:solidFill>
                  <a:schemeClr val="tx1"/>
                </a:solidFill>
                <a:effectLst/>
                <a:latin typeface="+mn-lt"/>
                <a:ea typeface="+mn-ea"/>
                <a:cs typeface="+mn-cs"/>
              </a:rPr>
              <a:t> folder contains the data sources. This section specifies the original and destination locations for the raw data. In later stages, you fill in additional details like the scripts to move the data to your analytic environment.</a:t>
            </a:r>
          </a:p>
          <a:p>
            <a:r>
              <a:rPr lang="en-US" sz="1200" b="0" i="0" u="none" strike="noStrike" kern="1200" dirty="0">
                <a:solidFill>
                  <a:schemeClr val="tx1"/>
                </a:solidFill>
                <a:effectLst/>
                <a:latin typeface="+mn-lt"/>
                <a:ea typeface="+mn-ea"/>
                <a:cs typeface="+mn-cs"/>
                <a:hlinkClick r:id="rId5"/>
              </a:rPr>
              <a:t>Data dictionaries</a:t>
            </a:r>
            <a:r>
              <a:rPr lang="en-US" sz="1200" b="0" i="0" kern="1200" dirty="0">
                <a:solidFill>
                  <a:schemeClr val="tx1"/>
                </a:solidFill>
                <a:effectLst/>
                <a:latin typeface="+mn-lt"/>
                <a:ea typeface="+mn-ea"/>
                <a:cs typeface="+mn-cs"/>
              </a:rPr>
              <a:t>: This document provides descriptions of the data that's provided by the client. These descriptions include information about the schema (the data types and information on the validation rules, if any) and the entity-relation diagrams, if available.</a:t>
            </a:r>
          </a:p>
          <a:p>
            <a:endParaRPr lang="en-US" dirty="0"/>
          </a:p>
        </p:txBody>
      </p:sp>
      <p:sp>
        <p:nvSpPr>
          <p:cNvPr id="4" name="Slide Number Placeholder 3"/>
          <p:cNvSpPr>
            <a:spLocks noGrp="1"/>
          </p:cNvSpPr>
          <p:nvPr>
            <p:ph type="sldNum" sz="quarter" idx="5"/>
          </p:nvPr>
        </p:nvSpPr>
        <p:spPr/>
        <p:txBody>
          <a:bodyPr/>
          <a:lstStyle/>
          <a:p>
            <a:fld id="{62FA7160-0B92-4038-AEA9-2BC3A121AF90}" type="slidenum">
              <a:rPr lang="en-US" smtClean="0"/>
              <a:t>11</a:t>
            </a:fld>
            <a:endParaRPr lang="en-US"/>
          </a:p>
        </p:txBody>
      </p:sp>
    </p:spTree>
    <p:extLst>
      <p:ext uri="{BB962C8B-B14F-4D97-AF65-F5344CB8AC3E}">
        <p14:creationId xmlns:p14="http://schemas.microsoft.com/office/powerpoint/2010/main" val="1204518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5/10/2022 8:33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93BA530-30AF-4ADF-91DD-8F848C265E3C}"/>
              </a:ext>
            </a:extLst>
          </p:cNvPr>
          <p:cNvSpPr>
            <a:spLocks noGrp="1"/>
          </p:cNvSpPr>
          <p:nvPr>
            <p:ph type="body" idx="1"/>
          </p:nvPr>
        </p:nvSpPr>
        <p:spPr/>
        <p:txBody>
          <a:bodyPr/>
          <a:lstStyle/>
          <a:p>
            <a:r>
              <a:rPr lang="en-US" sz="1224" b="0" i="0" u="none" strike="noStrike" kern="1200" dirty="0">
                <a:solidFill>
                  <a:schemeClr val="tx1"/>
                </a:solidFill>
                <a:effectLst/>
                <a:latin typeface="+mn-lt"/>
                <a:ea typeface="+mn-ea"/>
                <a:cs typeface="+mn-cs"/>
              </a:rPr>
              <a:t>IoT Hub is a managed service, hosted in the cloud, that acts as a central message hub for bi-directional communication between your IoT application and the devices it manages. You can use Azure IoT Hub to build IoT solutions with reliable and secure communications between millions of IoT devices and a cloud-hosted solution backend. You can connect virtually any device to IoT Hub.</a:t>
            </a: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IoT Hub supports communications both from the device to the cloud and from the cloud to the device. IoT Hub supports multiple messaging patterns such as device-to-cloud telemetry, file upload from devices, and request-reply methods to control your devices from the cloud. IoT Hub monitoring helps you maintain the health of your solution by tracking events such as device creation, device failures, and device connections.</a:t>
            </a:r>
          </a:p>
          <a:p>
            <a:endParaRPr lang="en-US" sz="1224" b="0" i="0" u="none" strike="noStrike" kern="1200" dirty="0">
              <a:solidFill>
                <a:schemeClr val="tx1"/>
              </a:solidFill>
              <a:effectLst/>
              <a:latin typeface="+mn-lt"/>
              <a:ea typeface="+mn-ea"/>
              <a:cs typeface="+mn-cs"/>
            </a:endParaRPr>
          </a:p>
          <a:p>
            <a:r>
              <a:rPr lang="en-US" sz="1224" b="0" i="0" u="none" strike="noStrike" kern="1200" dirty="0">
                <a:solidFill>
                  <a:schemeClr val="tx1"/>
                </a:solidFill>
                <a:effectLst/>
                <a:latin typeface="+mn-lt"/>
                <a:ea typeface="+mn-ea"/>
                <a:cs typeface="+mn-cs"/>
              </a:rPr>
              <a:t>IoT Hub's capabilities help you build scalable, full-featured IoT solutions such as managing industrial equipment used in manufacturing, tracking valuable assets in healthcare, and monitoring office building usage.</a:t>
            </a:r>
          </a:p>
          <a:p>
            <a:endParaRPr lang="en-US" dirty="0"/>
          </a:p>
        </p:txBody>
      </p:sp>
    </p:spTree>
    <p:extLst>
      <p:ext uri="{BB962C8B-B14F-4D97-AF65-F5344CB8AC3E}">
        <p14:creationId xmlns:p14="http://schemas.microsoft.com/office/powerpoint/2010/main" val="17893041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00B0F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10" name="Picture 9" descr="A person sitting at a table using a computer with a woman looking over his shoulder.&#10;&#10;Description automatically generated">
            <a:extLst>
              <a:ext uri="{FF2B5EF4-FFF2-40B4-BE49-F238E27FC236}">
                <a16:creationId xmlns:a16="http://schemas.microsoft.com/office/drawing/2014/main" id="{845B5B0D-EFF8-4B32-AF82-634CC0F367A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25734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59800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76997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37202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8243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42081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29831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3184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7479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74290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029253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7" name="Picture 6" descr="A person sitting at a table using a computer with a woman looking over his shoulder.&#10;&#10;Description automatically generated">
            <a:extLst>
              <a:ext uri="{FF2B5EF4-FFF2-40B4-BE49-F238E27FC236}">
                <a16:creationId xmlns:a16="http://schemas.microsoft.com/office/drawing/2014/main" id="{6FBE8D6A-6706-4A82-8CBA-AD9E3376450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36640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984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52359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053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B0F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75948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2766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B0F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741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671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4611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6097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698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B0F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3012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30551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7727635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CD7F0-25B1-408B-8712-B0F38DB803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E3EC00-E78F-4AE1-B916-6BD72CE7AD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E96E62-8F20-4D4C-8166-8CF21995064D}"/>
              </a:ext>
            </a:extLst>
          </p:cNvPr>
          <p:cNvSpPr>
            <a:spLocks noGrp="1"/>
          </p:cNvSpPr>
          <p:nvPr>
            <p:ph type="dt" sz="half" idx="10"/>
          </p:nvPr>
        </p:nvSpPr>
        <p:spPr/>
        <p:txBody>
          <a:bodyPr/>
          <a:lstStyle/>
          <a:p>
            <a:fld id="{AE95F660-EBEB-499F-97C8-7037518764EF}" type="datetimeFigureOut">
              <a:rPr lang="en-US" smtClean="0"/>
              <a:t>5/10/2022</a:t>
            </a:fld>
            <a:endParaRPr lang="en-US"/>
          </a:p>
        </p:txBody>
      </p:sp>
      <p:sp>
        <p:nvSpPr>
          <p:cNvPr id="5" name="Footer Placeholder 4">
            <a:extLst>
              <a:ext uri="{FF2B5EF4-FFF2-40B4-BE49-F238E27FC236}">
                <a16:creationId xmlns:a16="http://schemas.microsoft.com/office/drawing/2014/main" id="{7AB64682-DA8F-4B7A-92AD-326E63BC3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19642-5E05-4F8C-B9CE-363ACCA54A14}"/>
              </a:ext>
            </a:extLst>
          </p:cNvPr>
          <p:cNvSpPr>
            <a:spLocks noGrp="1"/>
          </p:cNvSpPr>
          <p:nvPr>
            <p:ph type="sldNum" sz="quarter" idx="12"/>
          </p:nvPr>
        </p:nvSpPr>
        <p:spPr/>
        <p:txBody>
          <a:bodyPr/>
          <a:lstStyle/>
          <a:p>
            <a:fld id="{05B8B73C-5B80-4735-8448-1828BDC7423D}" type="slidenum">
              <a:rPr lang="en-US" smtClean="0"/>
              <a:t>‹#›</a:t>
            </a:fld>
            <a:endParaRPr lang="en-US"/>
          </a:p>
        </p:txBody>
      </p:sp>
    </p:spTree>
    <p:extLst>
      <p:ext uri="{BB962C8B-B14F-4D97-AF65-F5344CB8AC3E}">
        <p14:creationId xmlns:p14="http://schemas.microsoft.com/office/powerpoint/2010/main" val="13665427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63A7-1E41-4326-AAAB-DE5223AEF2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A7E830-F1F4-4CB2-87B6-CA72F8BB52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8FCF61-0049-4A30-8683-B1A97E7CFBCC}"/>
              </a:ext>
            </a:extLst>
          </p:cNvPr>
          <p:cNvSpPr>
            <a:spLocks noGrp="1"/>
          </p:cNvSpPr>
          <p:nvPr>
            <p:ph type="dt" sz="half" idx="10"/>
          </p:nvPr>
        </p:nvSpPr>
        <p:spPr/>
        <p:txBody>
          <a:bodyPr/>
          <a:lstStyle/>
          <a:p>
            <a:fld id="{AE95F660-EBEB-499F-97C8-7037518764EF}" type="datetimeFigureOut">
              <a:rPr lang="en-US" smtClean="0"/>
              <a:t>5/10/2022</a:t>
            </a:fld>
            <a:endParaRPr lang="en-US"/>
          </a:p>
        </p:txBody>
      </p:sp>
      <p:sp>
        <p:nvSpPr>
          <p:cNvPr id="5" name="Footer Placeholder 4">
            <a:extLst>
              <a:ext uri="{FF2B5EF4-FFF2-40B4-BE49-F238E27FC236}">
                <a16:creationId xmlns:a16="http://schemas.microsoft.com/office/drawing/2014/main" id="{54CE168F-E4E8-44F1-8959-A2B870105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FF1C0-E0FA-4D1E-86CE-8E4A386793BD}"/>
              </a:ext>
            </a:extLst>
          </p:cNvPr>
          <p:cNvSpPr>
            <a:spLocks noGrp="1"/>
          </p:cNvSpPr>
          <p:nvPr>
            <p:ph type="sldNum" sz="quarter" idx="12"/>
          </p:nvPr>
        </p:nvSpPr>
        <p:spPr/>
        <p:txBody>
          <a:bodyPr/>
          <a:lstStyle/>
          <a:p>
            <a:fld id="{05B8B73C-5B80-4735-8448-1828BDC7423D}" type="slidenum">
              <a:rPr lang="en-US" smtClean="0"/>
              <a:t>‹#›</a:t>
            </a:fld>
            <a:endParaRPr lang="en-US"/>
          </a:p>
        </p:txBody>
      </p:sp>
    </p:spTree>
    <p:extLst>
      <p:ext uri="{BB962C8B-B14F-4D97-AF65-F5344CB8AC3E}">
        <p14:creationId xmlns:p14="http://schemas.microsoft.com/office/powerpoint/2010/main" val="21429281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896B1-3646-416D-9409-B6F70F2DAC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10A955-8F03-4607-BC39-0D2FD083BA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4B24C9C-AF7F-4F73-905A-3DDD2C62F823}"/>
              </a:ext>
            </a:extLst>
          </p:cNvPr>
          <p:cNvSpPr>
            <a:spLocks noGrp="1"/>
          </p:cNvSpPr>
          <p:nvPr>
            <p:ph type="dt" sz="half" idx="10"/>
          </p:nvPr>
        </p:nvSpPr>
        <p:spPr/>
        <p:txBody>
          <a:bodyPr/>
          <a:lstStyle/>
          <a:p>
            <a:fld id="{AE95F660-EBEB-499F-97C8-7037518764EF}" type="datetimeFigureOut">
              <a:rPr lang="en-US" smtClean="0"/>
              <a:t>5/10/2022</a:t>
            </a:fld>
            <a:endParaRPr lang="en-US"/>
          </a:p>
        </p:txBody>
      </p:sp>
      <p:sp>
        <p:nvSpPr>
          <p:cNvPr id="5" name="Footer Placeholder 4">
            <a:extLst>
              <a:ext uri="{FF2B5EF4-FFF2-40B4-BE49-F238E27FC236}">
                <a16:creationId xmlns:a16="http://schemas.microsoft.com/office/drawing/2014/main" id="{A7F2F8D1-3C20-4DDB-861F-A44902124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34EFE-50D1-4F75-AB03-0012F8140727}"/>
              </a:ext>
            </a:extLst>
          </p:cNvPr>
          <p:cNvSpPr>
            <a:spLocks noGrp="1"/>
          </p:cNvSpPr>
          <p:nvPr>
            <p:ph type="sldNum" sz="quarter" idx="12"/>
          </p:nvPr>
        </p:nvSpPr>
        <p:spPr/>
        <p:txBody>
          <a:bodyPr/>
          <a:lstStyle/>
          <a:p>
            <a:fld id="{05B8B73C-5B80-4735-8448-1828BDC7423D}" type="slidenum">
              <a:rPr lang="en-US" smtClean="0"/>
              <a:t>‹#›</a:t>
            </a:fld>
            <a:endParaRPr lang="en-US"/>
          </a:p>
        </p:txBody>
      </p:sp>
    </p:spTree>
    <p:extLst>
      <p:ext uri="{BB962C8B-B14F-4D97-AF65-F5344CB8AC3E}">
        <p14:creationId xmlns:p14="http://schemas.microsoft.com/office/powerpoint/2010/main" val="1567340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2EC4-1CEE-4A57-B180-25FEB2405A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13F98F-5A56-453F-8959-467D881B78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80209A-7B1C-439C-94DA-138175C8693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F4D6BC-FF86-4B40-BF4C-CBF91D6998FE}"/>
              </a:ext>
            </a:extLst>
          </p:cNvPr>
          <p:cNvSpPr>
            <a:spLocks noGrp="1"/>
          </p:cNvSpPr>
          <p:nvPr>
            <p:ph type="dt" sz="half" idx="10"/>
          </p:nvPr>
        </p:nvSpPr>
        <p:spPr/>
        <p:txBody>
          <a:bodyPr/>
          <a:lstStyle/>
          <a:p>
            <a:fld id="{AE95F660-EBEB-499F-97C8-7037518764EF}" type="datetimeFigureOut">
              <a:rPr lang="en-US" smtClean="0"/>
              <a:t>5/10/2022</a:t>
            </a:fld>
            <a:endParaRPr lang="en-US"/>
          </a:p>
        </p:txBody>
      </p:sp>
      <p:sp>
        <p:nvSpPr>
          <p:cNvPr id="6" name="Footer Placeholder 5">
            <a:extLst>
              <a:ext uri="{FF2B5EF4-FFF2-40B4-BE49-F238E27FC236}">
                <a16:creationId xmlns:a16="http://schemas.microsoft.com/office/drawing/2014/main" id="{17F860E1-E507-404C-989E-67D2308BC3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BC03D3-5F59-4B8A-9A5A-BAF59A8AE7B6}"/>
              </a:ext>
            </a:extLst>
          </p:cNvPr>
          <p:cNvSpPr>
            <a:spLocks noGrp="1"/>
          </p:cNvSpPr>
          <p:nvPr>
            <p:ph type="sldNum" sz="quarter" idx="12"/>
          </p:nvPr>
        </p:nvSpPr>
        <p:spPr/>
        <p:txBody>
          <a:bodyPr/>
          <a:lstStyle/>
          <a:p>
            <a:fld id="{05B8B73C-5B80-4735-8448-1828BDC7423D}" type="slidenum">
              <a:rPr lang="en-US" smtClean="0"/>
              <a:t>‹#›</a:t>
            </a:fld>
            <a:endParaRPr lang="en-US"/>
          </a:p>
        </p:txBody>
      </p:sp>
    </p:spTree>
    <p:extLst>
      <p:ext uri="{BB962C8B-B14F-4D97-AF65-F5344CB8AC3E}">
        <p14:creationId xmlns:p14="http://schemas.microsoft.com/office/powerpoint/2010/main" val="18963795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4CB65-E93F-42AF-9C6D-C92030C10B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FD422B-1553-46E8-8568-196857EB2F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A02F46-ACE5-49FD-92DB-2F833E0D9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E1FCD7-0A00-4AC1-87A8-8A3B09002D3A}"/>
              </a:ext>
            </a:extLst>
          </p:cNvPr>
          <p:cNvSpPr>
            <a:spLocks noGrp="1"/>
          </p:cNvSpPr>
          <p:nvPr>
            <p:ph type="dt" sz="half" idx="10"/>
          </p:nvPr>
        </p:nvSpPr>
        <p:spPr/>
        <p:txBody>
          <a:bodyPr/>
          <a:lstStyle/>
          <a:p>
            <a:fld id="{AE95F660-EBEB-499F-97C8-7037518764EF}" type="datetimeFigureOut">
              <a:rPr lang="en-US" smtClean="0"/>
              <a:t>5/10/2022</a:t>
            </a:fld>
            <a:endParaRPr lang="en-US"/>
          </a:p>
        </p:txBody>
      </p:sp>
      <p:sp>
        <p:nvSpPr>
          <p:cNvPr id="6" name="Footer Placeholder 5">
            <a:extLst>
              <a:ext uri="{FF2B5EF4-FFF2-40B4-BE49-F238E27FC236}">
                <a16:creationId xmlns:a16="http://schemas.microsoft.com/office/drawing/2014/main" id="{8BB3ED7C-5EE9-4857-933E-C4A8B2D79C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3B30A-28CC-4D33-9C72-EEE9506E66A8}"/>
              </a:ext>
            </a:extLst>
          </p:cNvPr>
          <p:cNvSpPr>
            <a:spLocks noGrp="1"/>
          </p:cNvSpPr>
          <p:nvPr>
            <p:ph type="sldNum" sz="quarter" idx="12"/>
          </p:nvPr>
        </p:nvSpPr>
        <p:spPr/>
        <p:txBody>
          <a:bodyPr/>
          <a:lstStyle/>
          <a:p>
            <a:fld id="{05B8B73C-5B80-4735-8448-1828BDC7423D}" type="slidenum">
              <a:rPr lang="en-US" smtClean="0"/>
              <a:t>‹#›</a:t>
            </a:fld>
            <a:endParaRPr lang="en-US"/>
          </a:p>
        </p:txBody>
      </p:sp>
    </p:spTree>
    <p:extLst>
      <p:ext uri="{BB962C8B-B14F-4D97-AF65-F5344CB8AC3E}">
        <p14:creationId xmlns:p14="http://schemas.microsoft.com/office/powerpoint/2010/main" val="18113061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00B0F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5FB0C8CA-3CB9-4F41-BD38-6D0D3AD98E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16221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00B0F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 with a woman looking over his shoulder.&#10;&#10;Description automatically generated">
            <a:extLst>
              <a:ext uri="{FF2B5EF4-FFF2-40B4-BE49-F238E27FC236}">
                <a16:creationId xmlns:a16="http://schemas.microsoft.com/office/drawing/2014/main" id="{1232A894-BF68-46D8-A2EF-658FC664151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0630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B0F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83773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66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B0F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850321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rgbClr val="00B0F0"/>
                </a:solidFill>
              </a:defRPr>
            </a:lvl1p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343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0867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Calibri Light" panose="020F0302020204030204" pitchFamily="34" charset="0"/>
                <a:cs typeface="Calibri Light" panose="020F0302020204030204" pitchFamily="34" charset="0"/>
              </a:defRPr>
            </a:lvl1pPr>
            <a:lvl2pPr marL="255588" indent="0">
              <a:buFont typeface="Wingdings" panose="05000000000000000000" pitchFamily="2" charset="2"/>
              <a:buNone/>
              <a:defRPr sz="2000" b="0">
                <a:latin typeface="Calibri Light" panose="020F0302020204030204" pitchFamily="34" charset="0"/>
                <a:cs typeface="Calibri Light" panose="020F0302020204030204" pitchFamily="34" charset="0"/>
              </a:defRPr>
            </a:lvl2pPr>
            <a:lvl3pPr marL="450850" indent="0">
              <a:buFont typeface="Wingdings" panose="05000000000000000000" pitchFamily="2" charset="2"/>
              <a:buNone/>
              <a:tabLst/>
              <a:defRPr sz="1600" b="0">
                <a:latin typeface="Calibri Light" panose="020F0302020204030204" pitchFamily="34" charset="0"/>
                <a:cs typeface="Calibri Light" panose="020F0302020204030204" pitchFamily="34" charset="0"/>
              </a:defRPr>
            </a:lvl3pPr>
            <a:lvl4pPr marL="652462" indent="0">
              <a:buFont typeface="Wingdings" panose="05000000000000000000" pitchFamily="2" charset="2"/>
              <a:buNone/>
              <a:defRPr sz="1400" b="0">
                <a:latin typeface="Calibri Light" panose="020F0302020204030204" pitchFamily="34" charset="0"/>
                <a:cs typeface="Calibri Light" panose="020F0302020204030204" pitchFamily="34" charset="0"/>
              </a:defRPr>
            </a:lvl4pPr>
            <a:lvl5pPr marL="854075" indent="0">
              <a:buFont typeface="Wingdings" panose="05000000000000000000" pitchFamily="2" charset="2"/>
              <a:buNone/>
              <a:tabLst/>
              <a:defRPr sz="1400" b="0">
                <a:latin typeface="Calibri Light" panose="020F0302020204030204" pitchFamily="34" charset="0"/>
                <a:cs typeface="Calibri Light" panose="020F03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75866F12-3CC2-4BFB-B302-9D724D16696E}"/>
              </a:ext>
            </a:extLst>
          </p:cNvPr>
          <p:cNvSpPr>
            <a:spLocks noGrp="1"/>
          </p:cNvSpPr>
          <p:nvPr>
            <p:ph type="title"/>
          </p:nvPr>
        </p:nvSpPr>
        <p:spPr>
          <a:xfrm>
            <a:off x="588263" y="457200"/>
            <a:ext cx="11018520" cy="553998"/>
          </a:xfrm>
        </p:spPr>
        <p:txBody>
          <a:bodyPr/>
          <a:lstStyle/>
          <a:p>
            <a:r>
              <a:rPr lang="en-US" dirty="0"/>
              <a:t>Click to edit Master title style</a:t>
            </a:r>
          </a:p>
        </p:txBody>
      </p:sp>
    </p:spTree>
    <p:extLst>
      <p:ext uri="{BB962C8B-B14F-4D97-AF65-F5344CB8AC3E}">
        <p14:creationId xmlns:p14="http://schemas.microsoft.com/office/powerpoint/2010/main" val="1550928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53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29287359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22975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B0F0"/>
                </a:soli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03453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rgbClr val="00B0F0"/>
                </a:soli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08626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rgbClr val="00B0F0"/>
                </a:soli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98838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4265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7857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30351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97876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27562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28267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700982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rgbClr val="00B0F0"/>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494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223529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rgbClr val="00B0F0"/>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4990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7909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5916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B0F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88295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58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B0F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23005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65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424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144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0174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46624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BEDFE9A1-8EBF-4A3E-96C0-21360A573389}"/>
              </a:ext>
            </a:extLst>
          </p:cNvPr>
          <p:cNvSpPr>
            <a:spLocks noGrp="1"/>
          </p:cNvSpPr>
          <p:nvPr>
            <p:ph type="body" sz="quarter" idx="15"/>
          </p:nvPr>
        </p:nvSpPr>
        <p:spPr>
          <a:xfrm>
            <a:off x="205169"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9">
            <a:extLst>
              <a:ext uri="{FF2B5EF4-FFF2-40B4-BE49-F238E27FC236}">
                <a16:creationId xmlns:a16="http://schemas.microsoft.com/office/drawing/2014/main" id="{6F4B41E4-610C-4F40-B6DA-3C5C5197223F}"/>
              </a:ext>
            </a:extLst>
          </p:cNvPr>
          <p:cNvSpPr>
            <a:spLocks noGrp="1"/>
          </p:cNvSpPr>
          <p:nvPr>
            <p:ph type="body" sz="quarter" idx="16"/>
          </p:nvPr>
        </p:nvSpPr>
        <p:spPr>
          <a:xfrm>
            <a:off x="4249755"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F271EDBA-EA83-41F3-BDE5-B564EC94D032}"/>
              </a:ext>
            </a:extLst>
          </p:cNvPr>
          <p:cNvSpPr>
            <a:spLocks noGrp="1"/>
          </p:cNvSpPr>
          <p:nvPr>
            <p:ph type="body" sz="quarter" idx="17"/>
          </p:nvPr>
        </p:nvSpPr>
        <p:spPr>
          <a:xfrm>
            <a:off x="8294341" y="3151796"/>
            <a:ext cx="3868539" cy="1391156"/>
          </a:xfrm>
        </p:spPr>
        <p:txBody>
          <a:bodyPr lIns="182880"/>
          <a:lstStyle>
            <a:lvl1pPr marL="0" indent="0" algn="l">
              <a:spcBef>
                <a:spcPts val="0"/>
              </a:spcBef>
              <a:spcAft>
                <a:spcPts val="1176"/>
              </a:spcAft>
              <a:buNone/>
              <a:defRPr sz="1765" b="1">
                <a:latin typeface="Segoe UI" panose="020B0502040204020203" pitchFamily="34" charset="0"/>
                <a:cs typeface="Segoe UI" panose="020B0502040204020203" pitchFamily="34" charset="0"/>
              </a:defRPr>
            </a:lvl1pPr>
            <a:lvl2pPr marL="0" indent="0" algn="l">
              <a:buNone/>
              <a:defRPr sz="1568"/>
            </a:lvl2pPr>
            <a:lvl3pPr marL="0" indent="0" algn="l">
              <a:buNone/>
              <a:defRPr sz="1372"/>
            </a:lvl3pPr>
            <a:lvl4pPr marL="0" indent="0" algn="l">
              <a:buNone/>
              <a:defRPr sz="1078"/>
            </a:lvl4pPr>
            <a:lvl5pPr marL="0" indent="0" algn="l">
              <a:buNone/>
              <a:defRPr sz="1078"/>
            </a:lvl5p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61380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562101"/>
            <a:ext cx="11653523" cy="1421608"/>
          </a:xfrm>
        </p:spPr>
        <p:txBody>
          <a:bodyPr/>
          <a:lstStyle>
            <a:lvl1pPr marL="0" indent="0">
              <a:buNone/>
              <a:defRPr>
                <a:solidFill>
                  <a:schemeClr val="tx1"/>
                </a:solidFill>
              </a:defRPr>
            </a:lvl1pPr>
            <a:lvl2pPr marL="0" indent="0">
              <a:buFontTx/>
              <a:buNone/>
              <a:defRPr sz="1961"/>
            </a:lvl2pPr>
            <a:lvl3pPr marL="0" indent="0">
              <a:buNone/>
              <a:defRPr/>
            </a:lvl3pPr>
            <a:lvl4pPr marL="0" indent="0">
              <a:buNone/>
              <a:defRPr/>
            </a:lvl4pPr>
            <a:lvl5pPr marL="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26756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859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0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4386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2.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1.emf"/><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309185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283813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00B0F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zCoreEnablement" TargetMode="External"/><Relationship Id="rId2" Type="http://schemas.openxmlformats.org/officeDocument/2006/relationships/hyperlink" Target="https://microsoft.sharepoint.com/sites/Infopedia/pages/docset-viewer.aspx?did=G01KC-2-5155"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8.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40.jp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37.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3.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6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3.xml"/><Relationship Id="rId1" Type="http://schemas.openxmlformats.org/officeDocument/2006/relationships/slideLayout" Target="../slideLayouts/slideLayout52.xml"/><Relationship Id="rId4" Type="http://schemas.openxmlformats.org/officeDocument/2006/relationships/image" Target="../media/image54.jp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69.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69.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BCE9A-761D-4276-821F-2793F18EC195}"/>
              </a:ext>
            </a:extLst>
          </p:cNvPr>
          <p:cNvSpPr>
            <a:spLocks noGrp="1"/>
          </p:cNvSpPr>
          <p:nvPr>
            <p:ph type="title"/>
          </p:nvPr>
        </p:nvSpPr>
        <p:spPr>
          <a:xfrm>
            <a:off x="588263" y="457200"/>
            <a:ext cx="11018520" cy="1107996"/>
          </a:xfrm>
        </p:spPr>
        <p:txBody>
          <a:bodyPr/>
          <a:lstStyle/>
          <a:p>
            <a:r>
              <a:rPr lang="en-US" b="1" u="sng" dirty="0">
                <a:solidFill>
                  <a:srgbClr val="FF0000"/>
                </a:solidFill>
              </a:rPr>
              <a:t>MICROSOFT INTERNAL</a:t>
            </a:r>
            <a:r>
              <a:rPr lang="en-US" dirty="0">
                <a:solidFill>
                  <a:srgbClr val="FF0000"/>
                </a:solidFill>
              </a:rPr>
              <a:t>: </a:t>
            </a:r>
            <a:br>
              <a:rPr lang="en-US" dirty="0">
                <a:solidFill>
                  <a:srgbClr val="FF0000"/>
                </a:solidFill>
              </a:rPr>
            </a:br>
            <a:r>
              <a:rPr lang="en-US" dirty="0"/>
              <a:t>Azure Core Enablement Reminder</a:t>
            </a:r>
          </a:p>
        </p:txBody>
      </p:sp>
      <p:sp>
        <p:nvSpPr>
          <p:cNvPr id="3" name="Content Placeholder 2">
            <a:extLst>
              <a:ext uri="{FF2B5EF4-FFF2-40B4-BE49-F238E27FC236}">
                <a16:creationId xmlns:a16="http://schemas.microsoft.com/office/drawing/2014/main" id="{460EDAD4-E4EF-459D-AFDA-94432B559D8F}"/>
              </a:ext>
            </a:extLst>
          </p:cNvPr>
          <p:cNvSpPr>
            <a:spLocks noGrp="1"/>
          </p:cNvSpPr>
          <p:nvPr>
            <p:ph type="body" sz="quarter" idx="10"/>
          </p:nvPr>
        </p:nvSpPr>
        <p:spPr>
          <a:xfrm>
            <a:off x="586740" y="1724297"/>
            <a:ext cx="11018520" cy="4310929"/>
          </a:xfrm>
        </p:spPr>
        <p:txBody>
          <a:bodyPr>
            <a:normAutofit/>
          </a:bodyPr>
          <a:lstStyle/>
          <a:p>
            <a:r>
              <a:rPr lang="en-US" dirty="0"/>
              <a:t>This Data &amp; AI Core Enablement is a middle step on an enablement path.</a:t>
            </a:r>
          </a:p>
          <a:p>
            <a:endParaRPr lang="en-US" dirty="0"/>
          </a:p>
          <a:p>
            <a:r>
              <a:rPr lang="en-US" dirty="0"/>
              <a:t>Please ensure that you have had an Apps and Infra Core Enablement to set up key infrastructure (AAD, VNET Topology, </a:t>
            </a:r>
            <a:r>
              <a:rPr lang="en-US" dirty="0" err="1"/>
              <a:t>etc</a:t>
            </a:r>
            <a:r>
              <a:rPr lang="en-US" dirty="0"/>
              <a:t>)</a:t>
            </a:r>
          </a:p>
          <a:p>
            <a:endParaRPr lang="en-US" dirty="0"/>
          </a:p>
          <a:p>
            <a:r>
              <a:rPr lang="en-US" dirty="0"/>
              <a:t>You will likely </a:t>
            </a:r>
            <a:r>
              <a:rPr lang="en-US" b="1" u="sng" dirty="0">
                <a:solidFill>
                  <a:srgbClr val="FF0000"/>
                </a:solidFill>
              </a:rPr>
              <a:t>not be successful unless you do </a:t>
            </a:r>
            <a:r>
              <a:rPr lang="en-US" b="1" u="sng" dirty="0">
                <a:hlinkClick r:id="rId2"/>
              </a:rPr>
              <a:t>Azure Core Enablement</a:t>
            </a:r>
            <a:r>
              <a:rPr lang="en-US" b="1" u="sng" dirty="0"/>
              <a:t> </a:t>
            </a:r>
            <a:r>
              <a:rPr lang="en-US" dirty="0"/>
              <a:t>prior to this Data &amp; AI Session</a:t>
            </a:r>
          </a:p>
          <a:p>
            <a:r>
              <a:rPr lang="en-US" dirty="0">
                <a:hlinkClick r:id="rId3"/>
              </a:rPr>
              <a:t>https://aka.ms/AzCoreEnablement</a:t>
            </a:r>
            <a:endParaRPr lang="en-US" dirty="0"/>
          </a:p>
        </p:txBody>
      </p:sp>
    </p:spTree>
    <p:extLst>
      <p:ext uri="{BB962C8B-B14F-4D97-AF65-F5344CB8AC3E}">
        <p14:creationId xmlns:p14="http://schemas.microsoft.com/office/powerpoint/2010/main" val="14370793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9E9B-20E0-4B06-ACAC-02888111AD18}"/>
              </a:ext>
            </a:extLst>
          </p:cNvPr>
          <p:cNvSpPr>
            <a:spLocks noGrp="1"/>
          </p:cNvSpPr>
          <p:nvPr>
            <p:ph type="title"/>
          </p:nvPr>
        </p:nvSpPr>
        <p:spPr/>
        <p:txBody>
          <a:bodyPr/>
          <a:lstStyle/>
          <a:p>
            <a:r>
              <a:rPr lang="en-US" dirty="0"/>
              <a:t>Identify Data Sources</a:t>
            </a:r>
          </a:p>
        </p:txBody>
      </p:sp>
      <p:sp>
        <p:nvSpPr>
          <p:cNvPr id="3" name="Content Placeholder 2">
            <a:extLst>
              <a:ext uri="{FF2B5EF4-FFF2-40B4-BE49-F238E27FC236}">
                <a16:creationId xmlns:a16="http://schemas.microsoft.com/office/drawing/2014/main" id="{933C7AD5-A186-4ED7-9D09-A7DD6E5AF8BE}"/>
              </a:ext>
            </a:extLst>
          </p:cNvPr>
          <p:cNvSpPr>
            <a:spLocks noGrp="1"/>
          </p:cNvSpPr>
          <p:nvPr>
            <p:ph type="body" sz="quarter" idx="16"/>
          </p:nvPr>
        </p:nvSpPr>
        <p:spPr>
          <a:xfrm>
            <a:off x="1683776" y="4267152"/>
            <a:ext cx="4510087" cy="2215991"/>
          </a:xfrm>
        </p:spPr>
        <p:txBody>
          <a:bodyPr/>
          <a:lstStyle/>
          <a:p>
            <a:r>
              <a:rPr lang="en-US" sz="2400" b="1" dirty="0">
                <a:solidFill>
                  <a:srgbClr val="00B0F0"/>
                </a:solidFill>
              </a:rPr>
              <a:t>Internal Data Sources</a:t>
            </a:r>
          </a:p>
          <a:p>
            <a:pPr marL="228600" lvl="1" indent="0" algn="ctr">
              <a:buNone/>
            </a:pPr>
            <a:r>
              <a:rPr lang="en-US" dirty="0"/>
              <a:t>Operations databases</a:t>
            </a:r>
          </a:p>
          <a:p>
            <a:pPr marL="228600" lvl="1" indent="0" algn="ctr">
              <a:buNone/>
            </a:pPr>
            <a:r>
              <a:rPr lang="en-US" dirty="0"/>
              <a:t>Data warehouses</a:t>
            </a:r>
          </a:p>
          <a:p>
            <a:pPr marL="228600" lvl="1" indent="0" algn="ctr">
              <a:buNone/>
            </a:pPr>
            <a:r>
              <a:rPr lang="en-US" dirty="0"/>
              <a:t>Web server logs</a:t>
            </a:r>
          </a:p>
          <a:p>
            <a:pPr marL="228600" lvl="1" indent="0" algn="ctr">
              <a:buNone/>
            </a:pPr>
            <a:r>
              <a:rPr lang="en-US" dirty="0"/>
              <a:t>Spreadsheets</a:t>
            </a:r>
          </a:p>
          <a:p>
            <a:pPr marL="228600" lvl="1" indent="0" algn="ctr">
              <a:buNone/>
            </a:pPr>
            <a:r>
              <a:rPr lang="en-US" dirty="0"/>
              <a:t>Application telemetry</a:t>
            </a:r>
          </a:p>
        </p:txBody>
      </p:sp>
      <p:sp>
        <p:nvSpPr>
          <p:cNvPr id="4" name="Content Placeholder 3">
            <a:extLst>
              <a:ext uri="{FF2B5EF4-FFF2-40B4-BE49-F238E27FC236}">
                <a16:creationId xmlns:a16="http://schemas.microsoft.com/office/drawing/2014/main" id="{2A31DB08-D664-4660-B71D-97CE6369CABC}"/>
              </a:ext>
            </a:extLst>
          </p:cNvPr>
          <p:cNvSpPr>
            <a:spLocks noGrp="1"/>
          </p:cNvSpPr>
          <p:nvPr>
            <p:ph type="body" sz="quarter" idx="18"/>
          </p:nvPr>
        </p:nvSpPr>
        <p:spPr>
          <a:xfrm>
            <a:off x="6530040" y="4267152"/>
            <a:ext cx="4510087" cy="2215991"/>
          </a:xfrm>
        </p:spPr>
        <p:txBody>
          <a:bodyPr/>
          <a:lstStyle/>
          <a:p>
            <a:r>
              <a:rPr lang="en-US" sz="2400" b="1" dirty="0">
                <a:solidFill>
                  <a:srgbClr val="00B0F0"/>
                </a:solidFill>
              </a:rPr>
              <a:t>External Data Sources</a:t>
            </a:r>
          </a:p>
          <a:p>
            <a:pPr marL="228600" lvl="1" indent="0" algn="ctr">
              <a:buNone/>
            </a:pPr>
            <a:r>
              <a:rPr lang="en-US" dirty="0"/>
              <a:t>Weather</a:t>
            </a:r>
          </a:p>
          <a:p>
            <a:pPr marL="228600" lvl="1" indent="0" algn="ctr">
              <a:buNone/>
            </a:pPr>
            <a:r>
              <a:rPr lang="en-US" dirty="0"/>
              <a:t>Census</a:t>
            </a:r>
          </a:p>
          <a:p>
            <a:pPr marL="228600" lvl="1" indent="0" algn="ctr">
              <a:buNone/>
            </a:pPr>
            <a:r>
              <a:rPr lang="en-US" dirty="0"/>
              <a:t>Federal reserve</a:t>
            </a:r>
          </a:p>
          <a:p>
            <a:pPr marL="228600" lvl="1" indent="0" algn="ctr">
              <a:buNone/>
            </a:pPr>
            <a:r>
              <a:rPr lang="en-US" dirty="0"/>
              <a:t>Academic datasets</a:t>
            </a:r>
          </a:p>
          <a:p>
            <a:pPr marL="228600" lvl="1" indent="0" algn="ctr">
              <a:buNone/>
            </a:pPr>
            <a:r>
              <a:rPr lang="en-US" dirty="0"/>
              <a:t>Third-party APIs</a:t>
            </a:r>
          </a:p>
        </p:txBody>
      </p:sp>
      <p:pic>
        <p:nvPicPr>
          <p:cNvPr id="6146" name="Picture 2" descr="CLO18_londonStreet_001">
            <a:extLst>
              <a:ext uri="{FF2B5EF4-FFF2-40B4-BE49-F238E27FC236}">
                <a16:creationId xmlns:a16="http://schemas.microsoft.com/office/drawing/2014/main" id="{D2DCB7DA-7C1B-44C1-B561-F58E3377DB34}"/>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t="977" b="977"/>
          <a:stretch>
            <a:fillRect/>
          </a:stretch>
        </p:blipFill>
        <p:spPr bwMode="auto">
          <a:xfrm>
            <a:off x="6530041" y="1206221"/>
            <a:ext cx="4510088" cy="29479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LO19_Ubisoft_Azure_057">
            <a:extLst>
              <a:ext uri="{FF2B5EF4-FFF2-40B4-BE49-F238E27FC236}">
                <a16:creationId xmlns:a16="http://schemas.microsoft.com/office/drawing/2014/main" id="{4BB9D0C6-74FD-4D43-A442-1AF99326971C}"/>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977" b="977"/>
          <a:stretch>
            <a:fillRect/>
          </a:stretch>
        </p:blipFill>
        <p:spPr bwMode="auto">
          <a:xfrm>
            <a:off x="1683777" y="1206221"/>
            <a:ext cx="4510087" cy="294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983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E977D-9F87-4DBB-9FFB-8FB0F68547B1}"/>
              </a:ext>
            </a:extLst>
          </p:cNvPr>
          <p:cNvSpPr>
            <a:spLocks noGrp="1"/>
          </p:cNvSpPr>
          <p:nvPr>
            <p:ph type="title"/>
          </p:nvPr>
        </p:nvSpPr>
        <p:spPr>
          <a:xfrm>
            <a:off x="615556" y="1672170"/>
            <a:ext cx="4161981" cy="3513660"/>
          </a:xfrm>
          <a:prstGeom prst="rect">
            <a:avLst/>
          </a:prstGeom>
        </p:spPr>
        <p:txBody>
          <a:bodyPr wrap="square" anchor="ctr">
            <a:normAutofit/>
          </a:bodyPr>
          <a:lstStyle/>
          <a:p>
            <a:pPr algn="ctr">
              <a:lnSpc>
                <a:spcPct val="90000"/>
              </a:lnSpc>
            </a:pPr>
            <a:r>
              <a:rPr lang="en-US" sz="4000" dirty="0">
                <a:solidFill>
                  <a:srgbClr val="00B0F0"/>
                </a:solidFill>
              </a:rPr>
              <a:t>Business Understanding Deliverables</a:t>
            </a:r>
            <a:br>
              <a:rPr lang="en-US" sz="2000" dirty="0">
                <a:solidFill>
                  <a:srgbClr val="00B0F0"/>
                </a:solidFill>
              </a:rPr>
            </a:br>
            <a:br>
              <a:rPr lang="en-US" sz="2000" dirty="0">
                <a:solidFill>
                  <a:srgbClr val="00B0F0"/>
                </a:solidFill>
              </a:rPr>
            </a:br>
            <a:r>
              <a:rPr lang="en-US" sz="2800" spc="0" dirty="0">
                <a:ln>
                  <a:noFill/>
                </a:ln>
                <a:gradFill>
                  <a:gsLst>
                    <a:gs pos="1250">
                      <a:srgbClr val="000000"/>
                    </a:gs>
                    <a:gs pos="100000">
                      <a:srgbClr val="000000"/>
                    </a:gs>
                  </a:gsLst>
                  <a:lin ang="5400000" scaled="0"/>
                </a:gradFill>
                <a:latin typeface="Segoe UI"/>
              </a:rPr>
              <a:t>Charter Document</a:t>
            </a:r>
            <a:br>
              <a:rPr lang="en-US" sz="2800" spc="0" dirty="0">
                <a:ln>
                  <a:noFill/>
                </a:ln>
                <a:gradFill>
                  <a:gsLst>
                    <a:gs pos="1250">
                      <a:srgbClr val="000000"/>
                    </a:gs>
                    <a:gs pos="100000">
                      <a:srgbClr val="000000"/>
                    </a:gs>
                  </a:gsLst>
                  <a:lin ang="5400000" scaled="0"/>
                </a:gradFill>
                <a:latin typeface="Segoe UI"/>
              </a:rPr>
            </a:br>
            <a:r>
              <a:rPr lang="en-US" sz="2800" spc="0" dirty="0">
                <a:ln>
                  <a:noFill/>
                </a:ln>
                <a:gradFill>
                  <a:gsLst>
                    <a:gs pos="1250">
                      <a:srgbClr val="000000"/>
                    </a:gs>
                    <a:gs pos="100000">
                      <a:srgbClr val="000000"/>
                    </a:gs>
                  </a:gsLst>
                  <a:lin ang="5400000" scaled="0"/>
                </a:gradFill>
                <a:latin typeface="Segoe UI"/>
              </a:rPr>
              <a:t>Data Sources</a:t>
            </a:r>
            <a:br>
              <a:rPr lang="en-US" sz="2800" spc="0" dirty="0">
                <a:ln>
                  <a:noFill/>
                </a:ln>
                <a:gradFill>
                  <a:gsLst>
                    <a:gs pos="1250">
                      <a:srgbClr val="000000"/>
                    </a:gs>
                    <a:gs pos="100000">
                      <a:srgbClr val="000000"/>
                    </a:gs>
                  </a:gsLst>
                  <a:lin ang="5400000" scaled="0"/>
                </a:gradFill>
                <a:latin typeface="Segoe UI"/>
              </a:rPr>
            </a:br>
            <a:r>
              <a:rPr lang="en-US" sz="2800" spc="0" dirty="0">
                <a:ln>
                  <a:noFill/>
                </a:ln>
                <a:gradFill>
                  <a:gsLst>
                    <a:gs pos="1250">
                      <a:srgbClr val="000000"/>
                    </a:gs>
                    <a:gs pos="100000">
                      <a:srgbClr val="000000"/>
                    </a:gs>
                  </a:gsLst>
                  <a:lin ang="5400000" scaled="0"/>
                </a:gradFill>
                <a:latin typeface="Segoe UI"/>
              </a:rPr>
              <a:t>Data Dictionaries</a:t>
            </a:r>
            <a:endParaRPr lang="en-US" sz="2800" dirty="0">
              <a:solidFill>
                <a:srgbClr val="00B0F0"/>
              </a:solidFill>
            </a:endParaRPr>
          </a:p>
        </p:txBody>
      </p:sp>
      <p:pic>
        <p:nvPicPr>
          <p:cNvPr id="2050" name="Picture 2" descr="STB13_Jaden_06">
            <a:extLst>
              <a:ext uri="{FF2B5EF4-FFF2-40B4-BE49-F238E27FC236}">
                <a16:creationId xmlns:a16="http://schemas.microsoft.com/office/drawing/2014/main" id="{72DC7C3C-4EB9-4F39-A96C-F11C1C3EE9AB}"/>
              </a:ext>
            </a:extLst>
          </p:cNvPr>
          <p:cNvPicPr>
            <a:picLocks noGrp="1" noChangeAspect="1" noChangeArrowheads="1"/>
          </p:cNvPicPr>
          <p:nvPr>
            <p:ph type="pic" sz="quarter" idx="11"/>
          </p:nvPr>
        </p:nvPicPr>
        <p:blipFill rotWithShape="1">
          <a:blip r:embed="rId3">
            <a:extLst>
              <a:ext uri="{28A0092B-C50C-407E-A947-70E740481C1C}">
                <a14:useLocalDpi xmlns:a14="http://schemas.microsoft.com/office/drawing/2010/main" val="0"/>
              </a:ext>
            </a:extLst>
          </a:blip>
          <a:srcRect l="10500" r="23000"/>
          <a:stretch/>
        </p:blipFill>
        <p:spPr bwMode="auto">
          <a:xfrm>
            <a:off x="5334000" y="10"/>
            <a:ext cx="6858000" cy="6857990"/>
          </a:xfrm>
          <a:prstGeom prst="rect">
            <a:avLst/>
          </a:prstGeom>
          <a:solidFill>
            <a:srgbClr val="FFFFFF"/>
          </a:solidFill>
        </p:spPr>
      </p:pic>
    </p:spTree>
    <p:extLst>
      <p:ext uri="{BB962C8B-B14F-4D97-AF65-F5344CB8AC3E}">
        <p14:creationId xmlns:p14="http://schemas.microsoft.com/office/powerpoint/2010/main" val="31885702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CEAB00-3C57-4662-9633-9EB62E3E7B59}"/>
              </a:ext>
            </a:extLst>
          </p:cNvPr>
          <p:cNvSpPr>
            <a:spLocks noGrp="1"/>
          </p:cNvSpPr>
          <p:nvPr>
            <p:ph type="title"/>
          </p:nvPr>
        </p:nvSpPr>
        <p:spPr>
          <a:xfrm>
            <a:off x="585216" y="3035808"/>
            <a:ext cx="9144000" cy="1022216"/>
          </a:xfrm>
          <a:prstGeom prst="rect">
            <a:avLst/>
          </a:prstGeom>
          <a:noFill/>
        </p:spPr>
        <p:txBody>
          <a:bodyPr wrap="square" anchor="b">
            <a:normAutofit/>
          </a:bodyPr>
          <a:lstStyle/>
          <a:p>
            <a:r>
              <a:rPr lang="en-US" dirty="0">
                <a:solidFill>
                  <a:srgbClr val="00B0F0"/>
                </a:solidFill>
              </a:rPr>
              <a:t>Data Acquisition and </a:t>
            </a:r>
            <a:br>
              <a:rPr lang="en-US" dirty="0">
                <a:solidFill>
                  <a:srgbClr val="00B0F0"/>
                </a:solidFill>
              </a:rPr>
            </a:br>
            <a:r>
              <a:rPr lang="en-US" sz="3600" dirty="0">
                <a:solidFill>
                  <a:srgbClr val="00B0F0"/>
                </a:solidFill>
              </a:rPr>
              <a:t>Understanding</a:t>
            </a:r>
          </a:p>
        </p:txBody>
      </p:sp>
    </p:spTree>
    <p:extLst>
      <p:ext uri="{BB962C8B-B14F-4D97-AF65-F5344CB8AC3E}">
        <p14:creationId xmlns:p14="http://schemas.microsoft.com/office/powerpoint/2010/main" val="71610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do it</a:t>
            </a:r>
          </a:p>
        </p:txBody>
      </p:sp>
      <p:sp>
        <p:nvSpPr>
          <p:cNvPr id="8" name="Text Placeholder 7">
            <a:extLst>
              <a:ext uri="{FF2B5EF4-FFF2-40B4-BE49-F238E27FC236}">
                <a16:creationId xmlns:a16="http://schemas.microsoft.com/office/drawing/2014/main" id="{C8561E73-7D79-43FB-BA2B-CE62413FE01B}"/>
              </a:ext>
            </a:extLst>
          </p:cNvPr>
          <p:cNvSpPr>
            <a:spLocks noGrp="1"/>
          </p:cNvSpPr>
          <p:nvPr>
            <p:ph type="body" sz="quarter" idx="15"/>
          </p:nvPr>
        </p:nvSpPr>
        <p:spPr>
          <a:xfrm>
            <a:off x="694948" y="4132473"/>
            <a:ext cx="3840480" cy="307777"/>
          </a:xfrm>
        </p:spPr>
        <p:txBody>
          <a:bodyPr/>
          <a:lstStyle/>
          <a:p>
            <a:pPr algn="ctr"/>
            <a:r>
              <a:rPr lang="en-US" sz="2000" b="0" dirty="0">
                <a:solidFill>
                  <a:srgbClr val="00B0F0"/>
                </a:solidFill>
                <a:latin typeface="+mj-lt"/>
              </a:rPr>
              <a:t>Ingest the Data</a:t>
            </a:r>
          </a:p>
        </p:txBody>
      </p:sp>
      <p:sp>
        <p:nvSpPr>
          <p:cNvPr id="9" name="Text Placeholder 8">
            <a:extLst>
              <a:ext uri="{FF2B5EF4-FFF2-40B4-BE49-F238E27FC236}">
                <a16:creationId xmlns:a16="http://schemas.microsoft.com/office/drawing/2014/main" id="{9B932821-B1AE-4298-8F8A-DF8527F5F656}"/>
              </a:ext>
            </a:extLst>
          </p:cNvPr>
          <p:cNvSpPr>
            <a:spLocks noGrp="1"/>
          </p:cNvSpPr>
          <p:nvPr>
            <p:ph type="body" sz="quarter" idx="16"/>
          </p:nvPr>
        </p:nvSpPr>
        <p:spPr>
          <a:xfrm>
            <a:off x="4160108" y="4131977"/>
            <a:ext cx="3840480" cy="307777"/>
          </a:xfrm>
        </p:spPr>
        <p:txBody>
          <a:bodyPr/>
          <a:lstStyle/>
          <a:p>
            <a:pPr algn="ctr"/>
            <a:r>
              <a:rPr lang="en-US" sz="2000" b="0" dirty="0">
                <a:solidFill>
                  <a:srgbClr val="00B0F0"/>
                </a:solidFill>
                <a:latin typeface="+mj-lt"/>
              </a:rPr>
              <a:t>Explore the Data</a:t>
            </a:r>
          </a:p>
        </p:txBody>
      </p:sp>
      <p:sp>
        <p:nvSpPr>
          <p:cNvPr id="4" name="Text Placeholder 3">
            <a:extLst>
              <a:ext uri="{FF2B5EF4-FFF2-40B4-BE49-F238E27FC236}">
                <a16:creationId xmlns:a16="http://schemas.microsoft.com/office/drawing/2014/main" id="{EEC77D90-D7C7-4A7D-A7B6-A127F0469B04}"/>
              </a:ext>
            </a:extLst>
          </p:cNvPr>
          <p:cNvSpPr>
            <a:spLocks noGrp="1"/>
          </p:cNvSpPr>
          <p:nvPr>
            <p:ph type="body" sz="quarter" idx="17"/>
          </p:nvPr>
        </p:nvSpPr>
        <p:spPr>
          <a:xfrm>
            <a:off x="7625268" y="4131481"/>
            <a:ext cx="3840480" cy="307777"/>
          </a:xfrm>
        </p:spPr>
        <p:txBody>
          <a:bodyPr/>
          <a:lstStyle/>
          <a:p>
            <a:pPr algn="ctr"/>
            <a:r>
              <a:rPr lang="en-US" sz="2000" b="0" dirty="0">
                <a:solidFill>
                  <a:srgbClr val="00B0F0"/>
                </a:solidFill>
                <a:latin typeface="+mj-lt"/>
              </a:rPr>
              <a:t>Setup a Data Pipeline</a:t>
            </a:r>
          </a:p>
        </p:txBody>
      </p:sp>
      <p:pic>
        <p:nvPicPr>
          <p:cNvPr id="6" name="Picture 5" descr="A picture containing clock&#10;&#10;Description automatically generated">
            <a:extLst>
              <a:ext uri="{FF2B5EF4-FFF2-40B4-BE49-F238E27FC236}">
                <a16:creationId xmlns:a16="http://schemas.microsoft.com/office/drawing/2014/main" id="{6067C8C7-19FB-44D9-94BE-2A0B8DC82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708" y="2520893"/>
            <a:ext cx="1371600" cy="13716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705E82B8-543A-47DA-93F3-F2ABF80212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548" y="2520893"/>
            <a:ext cx="1371600" cy="1371600"/>
          </a:xfrm>
          <a:prstGeom prst="rect">
            <a:avLst/>
          </a:prstGeom>
        </p:spPr>
      </p:pic>
      <p:pic>
        <p:nvPicPr>
          <p:cNvPr id="12" name="Picture 11" descr="A picture containing table, drawing&#10;&#10;Description automatically generated">
            <a:extLst>
              <a:ext uri="{FF2B5EF4-FFF2-40B4-BE49-F238E27FC236}">
                <a16:creationId xmlns:a16="http://schemas.microsoft.com/office/drawing/2014/main" id="{4928BA11-4102-4F3D-B9B1-21A3A79FB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9057" y="2520893"/>
            <a:ext cx="1371600" cy="1371600"/>
          </a:xfrm>
          <a:prstGeom prst="rect">
            <a:avLst/>
          </a:prstGeom>
        </p:spPr>
      </p:pic>
    </p:spTree>
    <p:extLst>
      <p:ext uri="{BB962C8B-B14F-4D97-AF65-F5344CB8AC3E}">
        <p14:creationId xmlns:p14="http://schemas.microsoft.com/office/powerpoint/2010/main" val="33490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6B74-339C-47DA-A2FE-709FEE652F41}"/>
              </a:ext>
            </a:extLst>
          </p:cNvPr>
          <p:cNvSpPr>
            <a:spLocks noGrp="1"/>
          </p:cNvSpPr>
          <p:nvPr>
            <p:ph type="title" idx="4294967295"/>
          </p:nvPr>
        </p:nvSpPr>
        <p:spPr>
          <a:xfrm>
            <a:off x="738468" y="481135"/>
            <a:ext cx="11017250" cy="554038"/>
          </a:xfrm>
        </p:spPr>
        <p:txBody>
          <a:bodyPr/>
          <a:lstStyle/>
          <a:p>
            <a:r>
              <a:rPr lang="en-US" dirty="0"/>
              <a:t>Data Ingestion</a:t>
            </a:r>
          </a:p>
        </p:txBody>
      </p:sp>
      <p:sp>
        <p:nvSpPr>
          <p:cNvPr id="3" name="Content Placeholder 2">
            <a:extLst>
              <a:ext uri="{FF2B5EF4-FFF2-40B4-BE49-F238E27FC236}">
                <a16:creationId xmlns:a16="http://schemas.microsoft.com/office/drawing/2014/main" id="{182AF7DC-3E80-4C52-932A-D3EC2BB70FD0}"/>
              </a:ext>
            </a:extLst>
          </p:cNvPr>
          <p:cNvSpPr>
            <a:spLocks noGrp="1"/>
          </p:cNvSpPr>
          <p:nvPr>
            <p:ph sz="half" idx="4294967295"/>
          </p:nvPr>
        </p:nvSpPr>
        <p:spPr>
          <a:xfrm>
            <a:off x="736057" y="1614259"/>
            <a:ext cx="4098908" cy="4351338"/>
          </a:xfrm>
        </p:spPr>
        <p:txBody>
          <a:bodyPr>
            <a:normAutofit fontScale="92500" lnSpcReduction="10000"/>
          </a:bodyPr>
          <a:lstStyle/>
          <a:p>
            <a:pPr marL="0" indent="0">
              <a:buNone/>
            </a:pPr>
            <a:r>
              <a:rPr lang="en-US" dirty="0"/>
              <a:t>Blob Storage</a:t>
            </a:r>
          </a:p>
          <a:p>
            <a:pPr marL="0" indent="0">
              <a:buNone/>
            </a:pPr>
            <a:r>
              <a:rPr lang="en-US" dirty="0"/>
              <a:t>Data Lake Storage</a:t>
            </a:r>
          </a:p>
          <a:p>
            <a:pPr marL="0" indent="0">
              <a:buNone/>
            </a:pPr>
            <a:r>
              <a:rPr lang="en-US" dirty="0"/>
              <a:t>Databases</a:t>
            </a:r>
          </a:p>
          <a:p>
            <a:pPr marL="0" indent="0">
              <a:buNone/>
            </a:pPr>
            <a:r>
              <a:rPr lang="en-US" dirty="0"/>
              <a:t>Azure Portal</a:t>
            </a:r>
          </a:p>
          <a:p>
            <a:pPr marL="0" indent="0">
              <a:buNone/>
            </a:pPr>
            <a:r>
              <a:rPr lang="en-US" dirty="0"/>
              <a:t>AzCopy</a:t>
            </a:r>
          </a:p>
          <a:p>
            <a:pPr marL="0" indent="0">
              <a:buNone/>
            </a:pPr>
            <a:r>
              <a:rPr lang="en-US" dirty="0"/>
              <a:t>Storage Explorer</a:t>
            </a:r>
          </a:p>
          <a:p>
            <a:pPr marL="0" indent="0">
              <a:buNone/>
            </a:pPr>
            <a:r>
              <a:rPr lang="en-US" dirty="0"/>
              <a:t>Data Factory</a:t>
            </a:r>
          </a:p>
          <a:p>
            <a:pPr marL="0" indent="0">
              <a:buNone/>
            </a:pPr>
            <a:r>
              <a:rPr lang="en-US" dirty="0"/>
              <a:t>Data Import</a:t>
            </a:r>
          </a:p>
          <a:p>
            <a:pPr marL="0" indent="0">
              <a:buNone/>
            </a:pPr>
            <a:r>
              <a:rPr lang="en-US" dirty="0"/>
              <a:t>Data Box</a:t>
            </a:r>
          </a:p>
          <a:p>
            <a:pPr marL="0" indent="0">
              <a:buNone/>
            </a:pPr>
            <a:r>
              <a:rPr lang="en-US" dirty="0"/>
              <a:t>Express Route</a:t>
            </a:r>
          </a:p>
        </p:txBody>
      </p:sp>
      <p:pic>
        <p:nvPicPr>
          <p:cNvPr id="5" name="Picture 4" descr="A circuit board&#10;&#10;Description automatically generated">
            <a:extLst>
              <a:ext uri="{FF2B5EF4-FFF2-40B4-BE49-F238E27FC236}">
                <a16:creationId xmlns:a16="http://schemas.microsoft.com/office/drawing/2014/main" id="{86A4EC56-3EC1-4996-9346-F92758592AD5}"/>
              </a:ext>
            </a:extLst>
          </p:cNvPr>
          <p:cNvPicPr>
            <a:picLocks noChangeAspect="1"/>
          </p:cNvPicPr>
          <p:nvPr/>
        </p:nvPicPr>
        <p:blipFill rotWithShape="1">
          <a:blip r:embed="rId3">
            <a:extLst>
              <a:ext uri="{28A0092B-C50C-407E-A947-70E740481C1C}">
                <a14:useLocalDpi xmlns:a14="http://schemas.microsoft.com/office/drawing/2010/main" val="0"/>
              </a:ext>
            </a:extLst>
          </a:blip>
          <a:srcRect l="34202"/>
          <a:stretch/>
        </p:blipFill>
        <p:spPr>
          <a:xfrm>
            <a:off x="5421614" y="0"/>
            <a:ext cx="6770386" cy="6858000"/>
          </a:xfrm>
          <a:prstGeom prst="rect">
            <a:avLst/>
          </a:prstGeom>
        </p:spPr>
      </p:pic>
    </p:spTree>
    <p:extLst>
      <p:ext uri="{BB962C8B-B14F-4D97-AF65-F5344CB8AC3E}">
        <p14:creationId xmlns:p14="http://schemas.microsoft.com/office/powerpoint/2010/main" val="14752695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room&#10;&#10;Description automatically generated">
            <a:extLst>
              <a:ext uri="{FF2B5EF4-FFF2-40B4-BE49-F238E27FC236}">
                <a16:creationId xmlns:a16="http://schemas.microsoft.com/office/drawing/2014/main" id="{B799CEDC-CF15-45B5-A37D-801D8997B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5656" y="1836176"/>
            <a:ext cx="1371600" cy="1369037"/>
          </a:xfrm>
          <a:prstGeom prst="rect">
            <a:avLst/>
          </a:prstGeom>
        </p:spPr>
      </p:pic>
      <p:sp>
        <p:nvSpPr>
          <p:cNvPr id="17" name="Title 16"/>
          <p:cNvSpPr>
            <a:spLocks noGrp="1"/>
          </p:cNvSpPr>
          <p:nvPr>
            <p:ph type="title"/>
          </p:nvPr>
        </p:nvSpPr>
        <p:spPr/>
        <p:txBody>
          <a:bodyPr/>
          <a:lstStyle/>
          <a:p>
            <a:r>
              <a:rPr lang="en-US" dirty="0">
                <a:solidFill>
                  <a:srgbClr val="00B0F0"/>
                </a:solidFill>
              </a:rPr>
              <a:t>Data Exploration</a:t>
            </a:r>
          </a:p>
        </p:txBody>
      </p:sp>
      <p:sp>
        <p:nvSpPr>
          <p:cNvPr id="6" name="Text Placeholder 5"/>
          <p:cNvSpPr>
            <a:spLocks noGrp="1"/>
          </p:cNvSpPr>
          <p:nvPr>
            <p:ph type="body" sz="quarter" idx="10"/>
          </p:nvPr>
        </p:nvSpPr>
        <p:spPr>
          <a:xfrm>
            <a:off x="384625" y="3566458"/>
            <a:ext cx="2743200" cy="2033493"/>
          </a:xfrm>
        </p:spPr>
        <p:txBody>
          <a:bodyPr/>
          <a:lstStyle/>
          <a:p>
            <a:pPr algn="ctr"/>
            <a:r>
              <a:rPr lang="en-US" dirty="0">
                <a:solidFill>
                  <a:srgbClr val="0070C0"/>
                </a:solidFill>
              </a:rPr>
              <a:t>Incomplete</a:t>
            </a:r>
          </a:p>
          <a:p>
            <a:pPr lvl="1" algn="ctr"/>
            <a:endParaRPr lang="en-US" dirty="0"/>
          </a:p>
          <a:p>
            <a:pPr lvl="1" algn="ctr"/>
            <a:r>
              <a:rPr lang="en-US" dirty="0"/>
              <a:t>Data lacks attributes or containing missing values</a:t>
            </a:r>
          </a:p>
        </p:txBody>
      </p:sp>
      <p:sp>
        <p:nvSpPr>
          <p:cNvPr id="4" name="Text Placeholder 5">
            <a:extLst>
              <a:ext uri="{FF2B5EF4-FFF2-40B4-BE49-F238E27FC236}">
                <a16:creationId xmlns:a16="http://schemas.microsoft.com/office/drawing/2014/main" id="{C6ED6EEF-F308-47D7-9BAC-AD6AFC52298B}"/>
              </a:ext>
            </a:extLst>
          </p:cNvPr>
          <p:cNvSpPr txBox="1">
            <a:spLocks/>
          </p:cNvSpPr>
          <p:nvPr/>
        </p:nvSpPr>
        <p:spPr>
          <a:xfrm>
            <a:off x="3292241" y="3566459"/>
            <a:ext cx="2743200" cy="2033494"/>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solidFill>
                  <a:srgbClr val="0070C0"/>
                </a:solidFill>
              </a:rPr>
              <a:t>Noisy</a:t>
            </a:r>
          </a:p>
          <a:p>
            <a:pPr lvl="1" algn="ctr"/>
            <a:endParaRPr lang="en-US" dirty="0"/>
          </a:p>
          <a:p>
            <a:pPr lvl="1" algn="ctr"/>
            <a:r>
              <a:rPr lang="en-US" dirty="0"/>
              <a:t>Data contains erroneous records or outliers</a:t>
            </a:r>
          </a:p>
        </p:txBody>
      </p:sp>
      <p:sp>
        <p:nvSpPr>
          <p:cNvPr id="5" name="Text Placeholder 5">
            <a:extLst>
              <a:ext uri="{FF2B5EF4-FFF2-40B4-BE49-F238E27FC236}">
                <a16:creationId xmlns:a16="http://schemas.microsoft.com/office/drawing/2014/main" id="{AA606BA5-47C8-4850-8F26-0745C0E496BF}"/>
              </a:ext>
            </a:extLst>
          </p:cNvPr>
          <p:cNvSpPr txBox="1">
            <a:spLocks/>
          </p:cNvSpPr>
          <p:nvPr/>
        </p:nvSpPr>
        <p:spPr>
          <a:xfrm>
            <a:off x="6199857" y="3566459"/>
            <a:ext cx="2743200" cy="2033494"/>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solidFill>
                  <a:srgbClr val="0070C0"/>
                </a:solidFill>
              </a:rPr>
              <a:t>Inconsistent</a:t>
            </a:r>
          </a:p>
          <a:p>
            <a:pPr lvl="1" algn="ctr"/>
            <a:endParaRPr lang="en-US" dirty="0"/>
          </a:p>
          <a:p>
            <a:pPr lvl="1" algn="ctr"/>
            <a:r>
              <a:rPr lang="en-US" dirty="0"/>
              <a:t>Data contains conflicting records or discrepancies</a:t>
            </a:r>
          </a:p>
        </p:txBody>
      </p:sp>
      <p:sp>
        <p:nvSpPr>
          <p:cNvPr id="7" name="Text Placeholder 5">
            <a:extLst>
              <a:ext uri="{FF2B5EF4-FFF2-40B4-BE49-F238E27FC236}">
                <a16:creationId xmlns:a16="http://schemas.microsoft.com/office/drawing/2014/main" id="{0F3EEDB2-317B-42CE-9FCF-3349ECEDEA17}"/>
              </a:ext>
            </a:extLst>
          </p:cNvPr>
          <p:cNvSpPr txBox="1">
            <a:spLocks/>
          </p:cNvSpPr>
          <p:nvPr/>
        </p:nvSpPr>
        <p:spPr>
          <a:xfrm>
            <a:off x="9107473" y="3566459"/>
            <a:ext cx="2743200" cy="2033494"/>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solidFill>
                  <a:srgbClr val="0070C0"/>
                </a:solidFill>
              </a:rPr>
              <a:t>Relationships</a:t>
            </a:r>
          </a:p>
          <a:p>
            <a:pPr algn="ctr"/>
            <a:endParaRPr lang="en-US" dirty="0">
              <a:solidFill>
                <a:srgbClr val="00B0F0"/>
              </a:solidFill>
            </a:endParaRPr>
          </a:p>
          <a:p>
            <a:pPr lvl="1" algn="ctr"/>
            <a:r>
              <a:rPr lang="en-US" dirty="0"/>
              <a:t>Which variables correlate to each other and the target variable?</a:t>
            </a:r>
          </a:p>
        </p:txBody>
      </p:sp>
      <p:pic>
        <p:nvPicPr>
          <p:cNvPr id="3" name="Picture 2" descr="A picture containing building, umbrella, giant, large&#10;&#10;Description automatically generated">
            <a:extLst>
              <a:ext uri="{FF2B5EF4-FFF2-40B4-BE49-F238E27FC236}">
                <a16:creationId xmlns:a16="http://schemas.microsoft.com/office/drawing/2014/main" id="{B562D7A6-19CC-4557-9FF1-38FF72D4EA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8041" y="1833609"/>
            <a:ext cx="1371600" cy="1369037"/>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F7F680CF-3C62-4DA0-9DEB-3D6128CE4E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3273" y="1836175"/>
            <a:ext cx="1371600" cy="1369037"/>
          </a:xfrm>
          <a:prstGeom prst="rect">
            <a:avLst/>
          </a:prstGeom>
        </p:spPr>
      </p:pic>
      <p:pic>
        <p:nvPicPr>
          <p:cNvPr id="13" name="Picture 12" descr="A picture containing room&#10;&#10;Description automatically generated">
            <a:extLst>
              <a:ext uri="{FF2B5EF4-FFF2-40B4-BE49-F238E27FC236}">
                <a16:creationId xmlns:a16="http://schemas.microsoft.com/office/drawing/2014/main" id="{61F59887-3046-4580-BDB3-5F1F42F994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0425" y="1833609"/>
            <a:ext cx="1371600" cy="1374168"/>
          </a:xfrm>
          <a:prstGeom prst="rect">
            <a:avLst/>
          </a:prstGeom>
        </p:spPr>
      </p:pic>
    </p:spTree>
    <p:extLst>
      <p:ext uri="{BB962C8B-B14F-4D97-AF65-F5344CB8AC3E}">
        <p14:creationId xmlns:p14="http://schemas.microsoft.com/office/powerpoint/2010/main" val="357373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18732-3376-401D-B784-F2618C2A56D1}"/>
              </a:ext>
            </a:extLst>
          </p:cNvPr>
          <p:cNvSpPr>
            <a:spLocks noGrp="1"/>
          </p:cNvSpPr>
          <p:nvPr>
            <p:ph type="title" idx="4294967295"/>
          </p:nvPr>
        </p:nvSpPr>
        <p:spPr>
          <a:xfrm>
            <a:off x="587375" y="451223"/>
            <a:ext cx="11017250" cy="554038"/>
          </a:xfrm>
        </p:spPr>
        <p:txBody>
          <a:bodyPr/>
          <a:lstStyle/>
          <a:p>
            <a:r>
              <a:rPr lang="en-US" dirty="0"/>
              <a:t>Data Cleansing </a:t>
            </a:r>
          </a:p>
        </p:txBody>
      </p:sp>
      <p:graphicFrame>
        <p:nvGraphicFramePr>
          <p:cNvPr id="5" name="Diagram 4">
            <a:extLst>
              <a:ext uri="{FF2B5EF4-FFF2-40B4-BE49-F238E27FC236}">
                <a16:creationId xmlns:a16="http://schemas.microsoft.com/office/drawing/2014/main" id="{AA09F0B5-865A-4456-AD74-0272DDF0C362}"/>
              </a:ext>
            </a:extLst>
          </p:cNvPr>
          <p:cNvGraphicFramePr/>
          <p:nvPr>
            <p:extLst>
              <p:ext uri="{D42A27DB-BD31-4B8C-83A1-F6EECF244321}">
                <p14:modId xmlns:p14="http://schemas.microsoft.com/office/powerpoint/2010/main" val="2752437915"/>
              </p:ext>
            </p:extLst>
          </p:nvPr>
        </p:nvGraphicFramePr>
        <p:xfrm>
          <a:off x="1962889" y="128319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04875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B4B4C-DE8F-4FA0-BB89-F57692657676}"/>
              </a:ext>
            </a:extLst>
          </p:cNvPr>
          <p:cNvSpPr>
            <a:spLocks noGrp="1"/>
          </p:cNvSpPr>
          <p:nvPr>
            <p:ph type="title" idx="4294967295"/>
          </p:nvPr>
        </p:nvSpPr>
        <p:spPr>
          <a:xfrm>
            <a:off x="587375" y="413255"/>
            <a:ext cx="11017250" cy="554038"/>
          </a:xfrm>
        </p:spPr>
        <p:txBody>
          <a:bodyPr/>
          <a:lstStyle/>
          <a:p>
            <a:r>
              <a:rPr lang="en-US" dirty="0"/>
              <a:t>Set Up a Data Pipeline</a:t>
            </a:r>
          </a:p>
        </p:txBody>
      </p:sp>
      <p:sp>
        <p:nvSpPr>
          <p:cNvPr id="3" name="Content Placeholder 2">
            <a:extLst>
              <a:ext uri="{FF2B5EF4-FFF2-40B4-BE49-F238E27FC236}">
                <a16:creationId xmlns:a16="http://schemas.microsoft.com/office/drawing/2014/main" id="{2DCC193D-F24C-49CB-ACFB-7D94C09942A2}"/>
              </a:ext>
            </a:extLst>
          </p:cNvPr>
          <p:cNvSpPr>
            <a:spLocks noGrp="1"/>
          </p:cNvSpPr>
          <p:nvPr>
            <p:ph sz="half" idx="4294967295"/>
          </p:nvPr>
        </p:nvSpPr>
        <p:spPr>
          <a:xfrm>
            <a:off x="196743" y="1720251"/>
            <a:ext cx="5181600" cy="430887"/>
          </a:xfrm>
        </p:spPr>
        <p:txBody>
          <a:bodyPr/>
          <a:lstStyle/>
          <a:p>
            <a:pPr marL="0" indent="0" algn="ctr">
              <a:buNone/>
            </a:pPr>
            <a:r>
              <a:rPr lang="en-US" dirty="0">
                <a:solidFill>
                  <a:srgbClr val="00B0F0"/>
                </a:solidFill>
              </a:rPr>
              <a:t>  Realtime</a:t>
            </a:r>
          </a:p>
        </p:txBody>
      </p:sp>
      <p:sp>
        <p:nvSpPr>
          <p:cNvPr id="4" name="Content Placeholder 3">
            <a:extLst>
              <a:ext uri="{FF2B5EF4-FFF2-40B4-BE49-F238E27FC236}">
                <a16:creationId xmlns:a16="http://schemas.microsoft.com/office/drawing/2014/main" id="{CF71D952-CA23-4486-8CCE-642B78A67CC0}"/>
              </a:ext>
            </a:extLst>
          </p:cNvPr>
          <p:cNvSpPr>
            <a:spLocks noGrp="1"/>
          </p:cNvSpPr>
          <p:nvPr>
            <p:ph sz="half" idx="4294967295"/>
          </p:nvPr>
        </p:nvSpPr>
        <p:spPr>
          <a:xfrm>
            <a:off x="6538937" y="1649022"/>
            <a:ext cx="5181600" cy="430887"/>
          </a:xfrm>
        </p:spPr>
        <p:txBody>
          <a:bodyPr/>
          <a:lstStyle/>
          <a:p>
            <a:pPr marL="0" indent="0" algn="ctr">
              <a:buNone/>
            </a:pPr>
            <a:r>
              <a:rPr lang="en-US" dirty="0">
                <a:solidFill>
                  <a:srgbClr val="00B0F0"/>
                </a:solidFill>
              </a:rPr>
              <a:t>Batch Processing</a:t>
            </a:r>
          </a:p>
        </p:txBody>
      </p:sp>
      <p:sp>
        <p:nvSpPr>
          <p:cNvPr id="35" name="TextBox 34">
            <a:extLst>
              <a:ext uri="{FF2B5EF4-FFF2-40B4-BE49-F238E27FC236}">
                <a16:creationId xmlns:a16="http://schemas.microsoft.com/office/drawing/2014/main" id="{7EFB18B3-60B9-4697-A3B2-B312FF615750}"/>
              </a:ext>
            </a:extLst>
          </p:cNvPr>
          <p:cNvSpPr txBox="1"/>
          <p:nvPr/>
        </p:nvSpPr>
        <p:spPr>
          <a:xfrm>
            <a:off x="5750698" y="3473890"/>
            <a:ext cx="6055537" cy="363946"/>
          </a:xfrm>
          <a:prstGeom prst="rect">
            <a:avLst/>
          </a:prstGeom>
          <a:noFill/>
        </p:spPr>
        <p:txBody>
          <a:bodyPr wrap="square" rtlCol="0">
            <a:spAutoFit/>
          </a:bodyPr>
          <a:lstStyle/>
          <a:p>
            <a:pPr algn="ctr"/>
            <a:r>
              <a:rPr lang="en-US" dirty="0"/>
              <a:t>Copy from on-prem to same structure in Azure, score data</a:t>
            </a:r>
          </a:p>
        </p:txBody>
      </p:sp>
      <p:sp>
        <p:nvSpPr>
          <p:cNvPr id="36" name="TextBox 35">
            <a:extLst>
              <a:ext uri="{FF2B5EF4-FFF2-40B4-BE49-F238E27FC236}">
                <a16:creationId xmlns:a16="http://schemas.microsoft.com/office/drawing/2014/main" id="{6566136D-80D7-425D-984C-8AD4E836D905}"/>
              </a:ext>
            </a:extLst>
          </p:cNvPr>
          <p:cNvSpPr txBox="1"/>
          <p:nvPr/>
        </p:nvSpPr>
        <p:spPr>
          <a:xfrm>
            <a:off x="5933573" y="5242685"/>
            <a:ext cx="5677833" cy="363946"/>
          </a:xfrm>
          <a:prstGeom prst="rect">
            <a:avLst/>
          </a:prstGeom>
          <a:noFill/>
        </p:spPr>
        <p:txBody>
          <a:bodyPr wrap="square" rtlCol="0">
            <a:spAutoFit/>
          </a:bodyPr>
          <a:lstStyle/>
          <a:p>
            <a:pPr algn="ctr"/>
            <a:r>
              <a:rPr lang="en-US" dirty="0"/>
              <a:t>Copy, transform and cleanse data, store, score data</a:t>
            </a:r>
          </a:p>
        </p:txBody>
      </p:sp>
      <p:grpSp>
        <p:nvGrpSpPr>
          <p:cNvPr id="10" name="Group 9">
            <a:extLst>
              <a:ext uri="{FF2B5EF4-FFF2-40B4-BE49-F238E27FC236}">
                <a16:creationId xmlns:a16="http://schemas.microsoft.com/office/drawing/2014/main" id="{25B7AC39-7478-41C3-B455-CBA26000C1A7}"/>
              </a:ext>
            </a:extLst>
          </p:cNvPr>
          <p:cNvGrpSpPr/>
          <p:nvPr/>
        </p:nvGrpSpPr>
        <p:grpSpPr>
          <a:xfrm>
            <a:off x="1023834" y="2501695"/>
            <a:ext cx="3649866" cy="2298051"/>
            <a:chOff x="605217" y="2316432"/>
            <a:chExt cx="3649866" cy="2298051"/>
          </a:xfrm>
        </p:grpSpPr>
        <p:pic>
          <p:nvPicPr>
            <p:cNvPr id="34" name="Picture 33">
              <a:extLst>
                <a:ext uri="{FF2B5EF4-FFF2-40B4-BE49-F238E27FC236}">
                  <a16:creationId xmlns:a16="http://schemas.microsoft.com/office/drawing/2014/main" id="{94E3ECC6-31EC-4543-B7C9-8385A1C17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7" y="2667335"/>
              <a:ext cx="780290" cy="780290"/>
            </a:xfrm>
            <a:prstGeom prst="rect">
              <a:avLst/>
            </a:prstGeom>
          </p:spPr>
        </p:pic>
        <p:pic>
          <p:nvPicPr>
            <p:cNvPr id="38" name="Picture 37">
              <a:extLst>
                <a:ext uri="{FF2B5EF4-FFF2-40B4-BE49-F238E27FC236}">
                  <a16:creationId xmlns:a16="http://schemas.microsoft.com/office/drawing/2014/main" id="{206CB986-2801-4EE5-B007-37E75E1E92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896" y="2665768"/>
              <a:ext cx="780290" cy="780290"/>
            </a:xfrm>
            <a:prstGeom prst="rect">
              <a:avLst/>
            </a:prstGeom>
          </p:spPr>
        </p:pic>
        <p:pic>
          <p:nvPicPr>
            <p:cNvPr id="41" name="Picture 40">
              <a:extLst>
                <a:ext uri="{FF2B5EF4-FFF2-40B4-BE49-F238E27FC236}">
                  <a16:creationId xmlns:a16="http://schemas.microsoft.com/office/drawing/2014/main" id="{9D8AA1CE-F3CC-4F85-B915-B38D2F9E88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4793" y="2471479"/>
              <a:ext cx="780290" cy="780290"/>
            </a:xfrm>
            <a:prstGeom prst="rect">
              <a:avLst/>
            </a:prstGeom>
          </p:spPr>
        </p:pic>
        <p:pic>
          <p:nvPicPr>
            <p:cNvPr id="43" name="Picture 42">
              <a:extLst>
                <a:ext uri="{FF2B5EF4-FFF2-40B4-BE49-F238E27FC236}">
                  <a16:creationId xmlns:a16="http://schemas.microsoft.com/office/drawing/2014/main" id="{28A7A824-3729-4666-B4A9-CB9D6AB01A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8139" y="2667335"/>
              <a:ext cx="780290" cy="780290"/>
            </a:xfrm>
            <a:prstGeom prst="rect">
              <a:avLst/>
            </a:prstGeom>
          </p:spPr>
        </p:pic>
        <p:pic>
          <p:nvPicPr>
            <p:cNvPr id="45" name="Picture 44">
              <a:extLst>
                <a:ext uri="{FF2B5EF4-FFF2-40B4-BE49-F238E27FC236}">
                  <a16:creationId xmlns:a16="http://schemas.microsoft.com/office/drawing/2014/main" id="{DFAE51B9-BC21-4F5C-BE25-E54F2204AD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8218" y="3834193"/>
              <a:ext cx="780290" cy="780290"/>
            </a:xfrm>
            <a:prstGeom prst="rect">
              <a:avLst/>
            </a:prstGeom>
          </p:spPr>
        </p:pic>
        <p:cxnSp>
          <p:nvCxnSpPr>
            <p:cNvPr id="47" name="Straight Arrow Connector 46">
              <a:extLst>
                <a:ext uri="{FF2B5EF4-FFF2-40B4-BE49-F238E27FC236}">
                  <a16:creationId xmlns:a16="http://schemas.microsoft.com/office/drawing/2014/main" id="{2265A260-D7E2-4417-A7A5-CA4A219CE54C}"/>
                </a:ext>
              </a:extLst>
            </p:cNvPr>
            <p:cNvCxnSpPr>
              <a:stCxn id="34" idx="3"/>
              <a:endCxn id="43" idx="1"/>
            </p:cNvCxnSpPr>
            <p:nvPr/>
          </p:nvCxnSpPr>
          <p:spPr>
            <a:xfrm>
              <a:off x="1385507" y="3057480"/>
              <a:ext cx="4026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02D9D59-983E-4787-9A30-619467A28AB8}"/>
                </a:ext>
              </a:extLst>
            </p:cNvPr>
            <p:cNvCxnSpPr>
              <a:stCxn id="43" idx="3"/>
              <a:endCxn id="38" idx="1"/>
            </p:cNvCxnSpPr>
            <p:nvPr/>
          </p:nvCxnSpPr>
          <p:spPr>
            <a:xfrm flipV="1">
              <a:off x="2568429" y="3055913"/>
              <a:ext cx="405467" cy="15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F8B7CED-43EB-43A2-AFD2-601B022ECF07}"/>
                </a:ext>
              </a:extLst>
            </p:cNvPr>
            <p:cNvCxnSpPr>
              <a:cxnSpLocks/>
            </p:cNvCxnSpPr>
            <p:nvPr/>
          </p:nvCxnSpPr>
          <p:spPr>
            <a:xfrm flipH="1">
              <a:off x="2568430" y="3169214"/>
              <a:ext cx="4478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866051A-F170-456E-8AF5-4DD3E19487EB}"/>
                </a:ext>
              </a:extLst>
            </p:cNvPr>
            <p:cNvCxnSpPr/>
            <p:nvPr/>
          </p:nvCxnSpPr>
          <p:spPr>
            <a:xfrm>
              <a:off x="2400300" y="3338513"/>
              <a:ext cx="0" cy="4956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5F14060-434D-434C-97C7-79BBD613CE6F}"/>
                </a:ext>
              </a:extLst>
            </p:cNvPr>
            <p:cNvCxnSpPr/>
            <p:nvPr/>
          </p:nvCxnSpPr>
          <p:spPr>
            <a:xfrm flipV="1">
              <a:off x="1881188" y="3374342"/>
              <a:ext cx="0" cy="3858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D2FA274-A371-46BB-83CC-DB6AE4547482}"/>
                </a:ext>
              </a:extLst>
            </p:cNvPr>
            <p:cNvCxnSpPr/>
            <p:nvPr/>
          </p:nvCxnSpPr>
          <p:spPr>
            <a:xfrm flipH="1">
              <a:off x="1385507" y="3182938"/>
              <a:ext cx="42265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076" name="Picture 4" descr="Image result for python png">
              <a:extLst>
                <a:ext uri="{FF2B5EF4-FFF2-40B4-BE49-F238E27FC236}">
                  <a16:creationId xmlns:a16="http://schemas.microsoft.com/office/drawing/2014/main" id="{062B8FE9-DC13-45E7-8DCB-EF90E1B555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9828" y="2381475"/>
              <a:ext cx="392565" cy="39103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python png">
              <a:extLst>
                <a:ext uri="{FF2B5EF4-FFF2-40B4-BE49-F238E27FC236}">
                  <a16:creationId xmlns:a16="http://schemas.microsoft.com/office/drawing/2014/main" id="{CDE4B348-35DE-41E6-966B-893C6E7641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926" y="3915812"/>
              <a:ext cx="392565" cy="391038"/>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274926EF-5DAC-45B5-8573-87FB601F3ACE}"/>
                </a:ext>
              </a:extLst>
            </p:cNvPr>
            <p:cNvSpPr txBox="1"/>
            <p:nvPr/>
          </p:nvSpPr>
          <p:spPr>
            <a:xfrm>
              <a:off x="1618490" y="2316432"/>
              <a:ext cx="588927" cy="461665"/>
            </a:xfrm>
            <a:prstGeom prst="rect">
              <a:avLst/>
            </a:prstGeom>
            <a:noFill/>
          </p:spPr>
          <p:txBody>
            <a:bodyPr wrap="square" rtlCol="0">
              <a:spAutoFit/>
            </a:bodyPr>
            <a:lstStyle/>
            <a:p>
              <a:r>
                <a:rPr lang="en-US" sz="2400" b="1">
                  <a:solidFill>
                    <a:srgbClr val="7030A0"/>
                  </a:solidFill>
                  <a:latin typeface="Microsoft Sans Serif" panose="020B0604020202020204" pitchFamily="34" charset="0"/>
                  <a:ea typeface="Microsoft Sans Serif" panose="020B0604020202020204" pitchFamily="34" charset="0"/>
                  <a:cs typeface="Microsoft Sans Serif" panose="020B0604020202020204" pitchFamily="34" charset="0"/>
                </a:rPr>
                <a:t>C#</a:t>
              </a:r>
            </a:p>
          </p:txBody>
        </p:sp>
      </p:grpSp>
      <p:sp>
        <p:nvSpPr>
          <p:cNvPr id="66" name="TextBox 65">
            <a:extLst>
              <a:ext uri="{FF2B5EF4-FFF2-40B4-BE49-F238E27FC236}">
                <a16:creationId xmlns:a16="http://schemas.microsoft.com/office/drawing/2014/main" id="{10A3019F-414F-4DC7-95BB-5D0BB3FE3DDA}"/>
              </a:ext>
            </a:extLst>
          </p:cNvPr>
          <p:cNvSpPr txBox="1"/>
          <p:nvPr/>
        </p:nvSpPr>
        <p:spPr>
          <a:xfrm>
            <a:off x="405605" y="4960300"/>
            <a:ext cx="4886325" cy="646331"/>
          </a:xfrm>
          <a:prstGeom prst="rect">
            <a:avLst/>
          </a:prstGeom>
          <a:noFill/>
        </p:spPr>
        <p:txBody>
          <a:bodyPr wrap="square" rtlCol="0">
            <a:spAutoFit/>
          </a:bodyPr>
          <a:lstStyle/>
          <a:p>
            <a:pPr algn="ctr"/>
            <a:r>
              <a:rPr lang="en-US" dirty="0"/>
              <a:t>Receive a request from web app, pull data from database, transform data, return to web app</a:t>
            </a:r>
          </a:p>
        </p:txBody>
      </p:sp>
      <p:grpSp>
        <p:nvGrpSpPr>
          <p:cNvPr id="6" name="Group 5">
            <a:extLst>
              <a:ext uri="{FF2B5EF4-FFF2-40B4-BE49-F238E27FC236}">
                <a16:creationId xmlns:a16="http://schemas.microsoft.com/office/drawing/2014/main" id="{C1B917CE-6AE1-47A2-AA0C-11446E0832B8}"/>
              </a:ext>
            </a:extLst>
          </p:cNvPr>
          <p:cNvGrpSpPr/>
          <p:nvPr/>
        </p:nvGrpSpPr>
        <p:grpSpPr>
          <a:xfrm>
            <a:off x="6432831" y="2537411"/>
            <a:ext cx="4691271" cy="919921"/>
            <a:chOff x="5531046" y="2537411"/>
            <a:chExt cx="4691271" cy="919921"/>
          </a:xfrm>
        </p:grpSpPr>
        <p:pic>
          <p:nvPicPr>
            <p:cNvPr id="5" name="Picture 4">
              <a:extLst>
                <a:ext uri="{FF2B5EF4-FFF2-40B4-BE49-F238E27FC236}">
                  <a16:creationId xmlns:a16="http://schemas.microsoft.com/office/drawing/2014/main" id="{FC6F5481-ADD4-4F8E-955E-3D0690C54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6418" y="2659984"/>
              <a:ext cx="674775" cy="674775"/>
            </a:xfrm>
            <a:prstGeom prst="rect">
              <a:avLst/>
            </a:prstGeom>
          </p:spPr>
        </p:pic>
        <p:pic>
          <p:nvPicPr>
            <p:cNvPr id="7" name="Graphic 6" descr="Database">
              <a:extLst>
                <a:ext uri="{FF2B5EF4-FFF2-40B4-BE49-F238E27FC236}">
                  <a16:creationId xmlns:a16="http://schemas.microsoft.com/office/drawing/2014/main" id="{20D0A149-E0DF-42AF-921C-F316590DCA6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31046" y="2537411"/>
              <a:ext cx="919921" cy="919921"/>
            </a:xfrm>
            <a:prstGeom prst="rect">
              <a:avLst/>
            </a:prstGeom>
          </p:spPr>
        </p:pic>
        <p:pic>
          <p:nvPicPr>
            <p:cNvPr id="9" name="Picture 8">
              <a:extLst>
                <a:ext uri="{FF2B5EF4-FFF2-40B4-BE49-F238E27FC236}">
                  <a16:creationId xmlns:a16="http://schemas.microsoft.com/office/drawing/2014/main" id="{310DECD8-F5BD-4737-8D4F-6E38888B58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5749" y="2605248"/>
              <a:ext cx="780290" cy="780290"/>
            </a:xfrm>
            <a:prstGeom prst="rect">
              <a:avLst/>
            </a:prstGeom>
          </p:spPr>
        </p:pic>
        <p:cxnSp>
          <p:nvCxnSpPr>
            <p:cNvPr id="11" name="Straight Arrow Connector 10">
              <a:extLst>
                <a:ext uri="{FF2B5EF4-FFF2-40B4-BE49-F238E27FC236}">
                  <a16:creationId xmlns:a16="http://schemas.microsoft.com/office/drawing/2014/main" id="{A2975DF8-DF72-4E0B-A795-0152F55E6BDB}"/>
                </a:ext>
              </a:extLst>
            </p:cNvPr>
            <p:cNvCxnSpPr>
              <a:cxnSpLocks/>
              <a:stCxn id="7" idx="3"/>
              <a:endCxn id="5" idx="1"/>
            </p:cNvCxnSpPr>
            <p:nvPr/>
          </p:nvCxnSpPr>
          <p:spPr>
            <a:xfrm>
              <a:off x="6450967" y="2997372"/>
              <a:ext cx="67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70B75C-9A79-4947-9893-85BC81C8490B}"/>
                </a:ext>
              </a:extLst>
            </p:cNvPr>
            <p:cNvCxnSpPr>
              <a:stCxn id="5" idx="3"/>
              <a:endCxn id="9" idx="1"/>
            </p:cNvCxnSpPr>
            <p:nvPr/>
          </p:nvCxnSpPr>
          <p:spPr>
            <a:xfrm flipV="1">
              <a:off x="7801193" y="2995393"/>
              <a:ext cx="504556" cy="19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C530069D-65D9-4E51-9887-BCC50C3932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2027" y="2610610"/>
              <a:ext cx="780290" cy="780290"/>
            </a:xfrm>
            <a:prstGeom prst="rect">
              <a:avLst/>
            </a:prstGeom>
          </p:spPr>
        </p:pic>
        <p:cxnSp>
          <p:nvCxnSpPr>
            <p:cNvPr id="73" name="Straight Arrow Connector 72">
              <a:extLst>
                <a:ext uri="{FF2B5EF4-FFF2-40B4-BE49-F238E27FC236}">
                  <a16:creationId xmlns:a16="http://schemas.microsoft.com/office/drawing/2014/main" id="{8E70C88C-6811-4CDF-A2D6-923DB0685A35}"/>
                </a:ext>
              </a:extLst>
            </p:cNvPr>
            <p:cNvCxnSpPr>
              <a:cxnSpLocks/>
              <a:stCxn id="9" idx="3"/>
              <a:endCxn id="67" idx="1"/>
            </p:cNvCxnSpPr>
            <p:nvPr/>
          </p:nvCxnSpPr>
          <p:spPr>
            <a:xfrm>
              <a:off x="9086039" y="2995393"/>
              <a:ext cx="355988" cy="53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383883BE-6D74-4E9C-9533-7FA37CB3CB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4328" y="2603820"/>
              <a:ext cx="780290" cy="780290"/>
            </a:xfrm>
            <a:prstGeom prst="rect">
              <a:avLst/>
            </a:prstGeom>
          </p:spPr>
        </p:pic>
      </p:grpSp>
      <p:grpSp>
        <p:nvGrpSpPr>
          <p:cNvPr id="8" name="Group 7">
            <a:extLst>
              <a:ext uri="{FF2B5EF4-FFF2-40B4-BE49-F238E27FC236}">
                <a16:creationId xmlns:a16="http://schemas.microsoft.com/office/drawing/2014/main" id="{2DBD08A2-0E90-4614-9482-967ED20CDC0C}"/>
              </a:ext>
            </a:extLst>
          </p:cNvPr>
          <p:cNvGrpSpPr/>
          <p:nvPr/>
        </p:nvGrpSpPr>
        <p:grpSpPr>
          <a:xfrm>
            <a:off x="5525070" y="4007797"/>
            <a:ext cx="6494841" cy="1261840"/>
            <a:chOff x="5531046" y="3825353"/>
            <a:chExt cx="6494841" cy="1261840"/>
          </a:xfrm>
        </p:grpSpPr>
        <p:pic>
          <p:nvPicPr>
            <p:cNvPr id="16" name="Picture 15">
              <a:extLst>
                <a:ext uri="{FF2B5EF4-FFF2-40B4-BE49-F238E27FC236}">
                  <a16:creationId xmlns:a16="http://schemas.microsoft.com/office/drawing/2014/main" id="{77B2E9B2-4391-4329-88BF-2531102709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6418" y="4226134"/>
              <a:ext cx="674775" cy="674775"/>
            </a:xfrm>
            <a:prstGeom prst="rect">
              <a:avLst/>
            </a:prstGeom>
          </p:spPr>
        </p:pic>
        <p:pic>
          <p:nvPicPr>
            <p:cNvPr id="17" name="Graphic 16" descr="Database">
              <a:extLst>
                <a:ext uri="{FF2B5EF4-FFF2-40B4-BE49-F238E27FC236}">
                  <a16:creationId xmlns:a16="http://schemas.microsoft.com/office/drawing/2014/main" id="{DE7E5D67-09C0-49A5-A16C-C38B3A035B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31046" y="4103561"/>
              <a:ext cx="919921" cy="919921"/>
            </a:xfrm>
            <a:prstGeom prst="rect">
              <a:avLst/>
            </a:prstGeom>
          </p:spPr>
        </p:pic>
        <p:cxnSp>
          <p:nvCxnSpPr>
            <p:cNvPr id="19" name="Straight Arrow Connector 18">
              <a:extLst>
                <a:ext uri="{FF2B5EF4-FFF2-40B4-BE49-F238E27FC236}">
                  <a16:creationId xmlns:a16="http://schemas.microsoft.com/office/drawing/2014/main" id="{CA9B605B-B6C9-4732-9547-25C62079D433}"/>
                </a:ext>
              </a:extLst>
            </p:cNvPr>
            <p:cNvCxnSpPr>
              <a:cxnSpLocks/>
              <a:stCxn id="17" idx="3"/>
              <a:endCxn id="16" idx="1"/>
            </p:cNvCxnSpPr>
            <p:nvPr/>
          </p:nvCxnSpPr>
          <p:spPr>
            <a:xfrm>
              <a:off x="6450967" y="4563522"/>
              <a:ext cx="6754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E0A4E82-EDA5-42EB-8615-D4B82693B403}"/>
                </a:ext>
              </a:extLst>
            </p:cNvPr>
            <p:cNvCxnSpPr>
              <a:cxnSpLocks/>
              <a:stCxn id="16" idx="3"/>
            </p:cNvCxnSpPr>
            <p:nvPr/>
          </p:nvCxnSpPr>
          <p:spPr>
            <a:xfrm flipV="1">
              <a:off x="7801193" y="4563521"/>
              <a:ext cx="50873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8F1348D-0E01-47B9-A808-3C9C5C65E5D9}"/>
                </a:ext>
              </a:extLst>
            </p:cNvPr>
            <p:cNvCxnSpPr>
              <a:cxnSpLocks/>
              <a:endCxn id="30" idx="1"/>
            </p:cNvCxnSpPr>
            <p:nvPr/>
          </p:nvCxnSpPr>
          <p:spPr>
            <a:xfrm>
              <a:off x="9373453" y="4563521"/>
              <a:ext cx="651984" cy="76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65EF851-E23E-4B1E-BA41-7D9CAC56EA3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025437" y="4118945"/>
              <a:ext cx="904537" cy="904537"/>
            </a:xfrm>
            <a:prstGeom prst="rect">
              <a:avLst/>
            </a:prstGeom>
          </p:spPr>
        </p:pic>
        <p:pic>
          <p:nvPicPr>
            <p:cNvPr id="68" name="Picture 67">
              <a:extLst>
                <a:ext uri="{FF2B5EF4-FFF2-40B4-BE49-F238E27FC236}">
                  <a16:creationId xmlns:a16="http://schemas.microsoft.com/office/drawing/2014/main" id="{24BD2E3E-80A8-4A6E-98AE-5D3BD1A81B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45597" y="4181068"/>
              <a:ext cx="780290" cy="780290"/>
            </a:xfrm>
            <a:prstGeom prst="rect">
              <a:avLst/>
            </a:prstGeom>
          </p:spPr>
        </p:pic>
        <p:cxnSp>
          <p:nvCxnSpPr>
            <p:cNvPr id="69" name="Straight Arrow Connector 68">
              <a:extLst>
                <a:ext uri="{FF2B5EF4-FFF2-40B4-BE49-F238E27FC236}">
                  <a16:creationId xmlns:a16="http://schemas.microsoft.com/office/drawing/2014/main" id="{A35E524C-B84E-4F72-A3B0-E2E7A8E6FC99}"/>
                </a:ext>
              </a:extLst>
            </p:cNvPr>
            <p:cNvCxnSpPr>
              <a:cxnSpLocks/>
              <a:stCxn id="30" idx="3"/>
              <a:endCxn id="68" idx="1"/>
            </p:cNvCxnSpPr>
            <p:nvPr/>
          </p:nvCxnSpPr>
          <p:spPr>
            <a:xfrm flipV="1">
              <a:off x="10929974" y="4571213"/>
              <a:ext cx="31562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1CE457CF-F568-49A4-941D-EB50E948FA63}"/>
                </a:ext>
              </a:extLst>
            </p:cNvPr>
            <p:cNvPicPr>
              <a:picLocks noChangeAspect="1"/>
            </p:cNvPicPr>
            <p:nvPr/>
          </p:nvPicPr>
          <p:blipFill rotWithShape="1">
            <a:blip r:embed="rId15"/>
            <a:srcRect l="9706" t="3989" r="7027" b="3510"/>
            <a:stretch/>
          </p:blipFill>
          <p:spPr>
            <a:xfrm>
              <a:off x="8308503" y="4036993"/>
              <a:ext cx="1063529" cy="1050200"/>
            </a:xfrm>
            <a:prstGeom prst="rect">
              <a:avLst/>
            </a:prstGeom>
          </p:spPr>
        </p:pic>
        <p:pic>
          <p:nvPicPr>
            <p:cNvPr id="63" name="Picture 4" descr="Image result for python png">
              <a:extLst>
                <a:ext uri="{FF2B5EF4-FFF2-40B4-BE49-F238E27FC236}">
                  <a16:creationId xmlns:a16="http://schemas.microsoft.com/office/drawing/2014/main" id="{5054F107-8AB6-4D63-BFD7-EA6ADC892B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9737" y="3825353"/>
              <a:ext cx="392565" cy="3910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461223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A1FC-CEA8-45F3-AB75-649F0D9BCF51}"/>
              </a:ext>
            </a:extLst>
          </p:cNvPr>
          <p:cNvSpPr>
            <a:spLocks noGrp="1"/>
          </p:cNvSpPr>
          <p:nvPr>
            <p:ph type="title"/>
          </p:nvPr>
        </p:nvSpPr>
        <p:spPr>
          <a:xfrm>
            <a:off x="667871" y="1895407"/>
            <a:ext cx="4161981" cy="1803036"/>
          </a:xfrm>
        </p:spPr>
        <p:txBody>
          <a:bodyPr/>
          <a:lstStyle/>
          <a:p>
            <a:r>
              <a:rPr lang="en-US" b="1" dirty="0"/>
              <a:t>Artifacts of Data Acquisition and Understanding</a:t>
            </a:r>
          </a:p>
        </p:txBody>
      </p:sp>
      <p:sp>
        <p:nvSpPr>
          <p:cNvPr id="10" name="Text Placeholder 9">
            <a:extLst>
              <a:ext uri="{FF2B5EF4-FFF2-40B4-BE49-F238E27FC236}">
                <a16:creationId xmlns:a16="http://schemas.microsoft.com/office/drawing/2014/main" id="{8E46A179-BC1B-49CC-9A94-2039C1DBBE37}"/>
              </a:ext>
            </a:extLst>
          </p:cNvPr>
          <p:cNvSpPr>
            <a:spLocks noGrp="1"/>
          </p:cNvSpPr>
          <p:nvPr>
            <p:ph type="body" sz="quarter" idx="10"/>
          </p:nvPr>
        </p:nvSpPr>
        <p:spPr>
          <a:xfrm>
            <a:off x="667871" y="3780287"/>
            <a:ext cx="4162425" cy="1151084"/>
          </a:xfrm>
        </p:spPr>
        <p:txBody>
          <a:bodyPr/>
          <a:lstStyle/>
          <a:p>
            <a:r>
              <a:rPr lang="en-US" dirty="0"/>
              <a:t>Data Quality Report</a:t>
            </a:r>
          </a:p>
          <a:p>
            <a:r>
              <a:rPr lang="en-US" dirty="0"/>
              <a:t>Solution Architecture </a:t>
            </a:r>
          </a:p>
          <a:p>
            <a:r>
              <a:rPr lang="en-US" dirty="0"/>
              <a:t>Checkpoint Decisions</a:t>
            </a:r>
          </a:p>
        </p:txBody>
      </p:sp>
      <p:pic>
        <p:nvPicPr>
          <p:cNvPr id="15" name="Picture Placeholder 14" descr="A person standing in front of a computer&#10;&#10;Description automatically generated">
            <a:extLst>
              <a:ext uri="{FF2B5EF4-FFF2-40B4-BE49-F238E27FC236}">
                <a16:creationId xmlns:a16="http://schemas.microsoft.com/office/drawing/2014/main" id="{E12E01D1-7AF3-4B82-8FDE-24BE75ACCCA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75" r="16675"/>
          <a:stretch>
            <a:fillRect/>
          </a:stretch>
        </p:blipFill>
        <p:spPr/>
      </p:pic>
      <p:sp>
        <p:nvSpPr>
          <p:cNvPr id="5" name="Content Placeholder 2">
            <a:extLst>
              <a:ext uri="{FF2B5EF4-FFF2-40B4-BE49-F238E27FC236}">
                <a16:creationId xmlns:a16="http://schemas.microsoft.com/office/drawing/2014/main" id="{82EADF02-E790-439B-89CB-E0EC63247A14}"/>
              </a:ext>
            </a:extLst>
          </p:cNvPr>
          <p:cNvSpPr txBox="1">
            <a:spLocks/>
          </p:cNvSpPr>
          <p:nvPr/>
        </p:nvSpPr>
        <p:spPr>
          <a:xfrm>
            <a:off x="838200" y="4241566"/>
            <a:ext cx="4056530" cy="1710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9956468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CEAB00-3C57-4662-9633-9EB62E3E7B59}"/>
              </a:ext>
            </a:extLst>
          </p:cNvPr>
          <p:cNvSpPr>
            <a:spLocks noGrp="1"/>
          </p:cNvSpPr>
          <p:nvPr>
            <p:ph type="title"/>
          </p:nvPr>
        </p:nvSpPr>
        <p:spPr>
          <a:xfrm>
            <a:off x="585216" y="3035808"/>
            <a:ext cx="9144000" cy="1022216"/>
          </a:xfrm>
          <a:prstGeom prst="rect">
            <a:avLst/>
          </a:prstGeom>
          <a:noFill/>
        </p:spPr>
        <p:txBody>
          <a:bodyPr wrap="square" anchor="b">
            <a:normAutofit/>
          </a:bodyPr>
          <a:lstStyle/>
          <a:p>
            <a:r>
              <a:rPr lang="en-US" dirty="0">
                <a:solidFill>
                  <a:srgbClr val="00B0F0"/>
                </a:solidFill>
              </a:rPr>
              <a:t>Modeling</a:t>
            </a:r>
            <a:endParaRPr lang="en-US" sz="3600" dirty="0">
              <a:solidFill>
                <a:srgbClr val="00B0F0"/>
              </a:solidFill>
            </a:endParaRPr>
          </a:p>
        </p:txBody>
      </p:sp>
    </p:spTree>
    <p:extLst>
      <p:ext uri="{BB962C8B-B14F-4D97-AF65-F5344CB8AC3E}">
        <p14:creationId xmlns:p14="http://schemas.microsoft.com/office/powerpoint/2010/main" val="312237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DF7D-6335-4EDD-9858-478A4C1D7A9B}"/>
              </a:ext>
            </a:extLst>
          </p:cNvPr>
          <p:cNvSpPr>
            <a:spLocks noGrp="1"/>
          </p:cNvSpPr>
          <p:nvPr>
            <p:ph type="title"/>
          </p:nvPr>
        </p:nvSpPr>
        <p:spPr>
          <a:xfrm>
            <a:off x="531507" y="4166055"/>
            <a:ext cx="4167887" cy="1107996"/>
          </a:xfrm>
        </p:spPr>
        <p:txBody>
          <a:bodyPr/>
          <a:lstStyle/>
          <a:p>
            <a:r>
              <a:rPr lang="en-US" dirty="0"/>
              <a:t>Team Data </a:t>
            </a:r>
            <a:br>
              <a:rPr lang="en-US" dirty="0"/>
            </a:br>
            <a:r>
              <a:rPr lang="en-US" dirty="0"/>
              <a:t>Science Process</a:t>
            </a:r>
          </a:p>
        </p:txBody>
      </p:sp>
    </p:spTree>
    <p:extLst>
      <p:ext uri="{BB962C8B-B14F-4D97-AF65-F5344CB8AC3E}">
        <p14:creationId xmlns:p14="http://schemas.microsoft.com/office/powerpoint/2010/main" val="165054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A1FC-CEA8-45F3-AB75-649F0D9BCF51}"/>
              </a:ext>
            </a:extLst>
          </p:cNvPr>
          <p:cNvSpPr>
            <a:spLocks noGrp="1"/>
          </p:cNvSpPr>
          <p:nvPr>
            <p:ph type="title"/>
          </p:nvPr>
        </p:nvSpPr>
        <p:spPr/>
        <p:txBody>
          <a:bodyPr/>
          <a:lstStyle/>
          <a:p>
            <a:r>
              <a:rPr lang="en-US" b="1" dirty="0"/>
              <a:t>How to Do It</a:t>
            </a:r>
          </a:p>
        </p:txBody>
      </p:sp>
      <p:sp>
        <p:nvSpPr>
          <p:cNvPr id="3" name="Content Placeholder 2">
            <a:extLst>
              <a:ext uri="{FF2B5EF4-FFF2-40B4-BE49-F238E27FC236}">
                <a16:creationId xmlns:a16="http://schemas.microsoft.com/office/drawing/2014/main" id="{EE29DB12-156C-44F8-8806-A0A3D0AC5071}"/>
              </a:ext>
            </a:extLst>
          </p:cNvPr>
          <p:cNvSpPr>
            <a:spLocks noGrp="1"/>
          </p:cNvSpPr>
          <p:nvPr>
            <p:ph type="body" sz="quarter" idx="16"/>
          </p:nvPr>
        </p:nvSpPr>
        <p:spPr>
          <a:xfrm>
            <a:off x="588263" y="5298615"/>
            <a:ext cx="5367528" cy="615553"/>
          </a:xfrm>
        </p:spPr>
        <p:txBody>
          <a:bodyPr/>
          <a:lstStyle/>
          <a:p>
            <a:pPr marL="0" indent="0">
              <a:buNone/>
            </a:pPr>
            <a:r>
              <a:rPr lang="en-US" dirty="0"/>
              <a:t>Feature Engineering </a:t>
            </a:r>
          </a:p>
          <a:p>
            <a:pPr marL="0" indent="0">
              <a:buNone/>
            </a:pPr>
            <a:r>
              <a:rPr lang="en-US" dirty="0"/>
              <a:t>and Feature Selection</a:t>
            </a:r>
          </a:p>
        </p:txBody>
      </p:sp>
      <p:sp>
        <p:nvSpPr>
          <p:cNvPr id="4" name="Content Placeholder 3">
            <a:extLst>
              <a:ext uri="{FF2B5EF4-FFF2-40B4-BE49-F238E27FC236}">
                <a16:creationId xmlns:a16="http://schemas.microsoft.com/office/drawing/2014/main" id="{014EEAB7-96AC-4BCF-B74A-43B1E3E94DB0}"/>
              </a:ext>
            </a:extLst>
          </p:cNvPr>
          <p:cNvSpPr>
            <a:spLocks noGrp="1"/>
          </p:cNvSpPr>
          <p:nvPr>
            <p:ph type="body" sz="quarter" idx="18"/>
          </p:nvPr>
        </p:nvSpPr>
        <p:spPr>
          <a:xfrm>
            <a:off x="6245924" y="5298615"/>
            <a:ext cx="5367528" cy="615553"/>
          </a:xfrm>
        </p:spPr>
        <p:txBody>
          <a:bodyPr/>
          <a:lstStyle/>
          <a:p>
            <a:pPr marL="0" indent="0">
              <a:buNone/>
            </a:pPr>
            <a:r>
              <a:rPr lang="en-US" dirty="0"/>
              <a:t>Create, Train, and </a:t>
            </a:r>
          </a:p>
          <a:p>
            <a:pPr marL="0" indent="0">
              <a:buNone/>
            </a:pPr>
            <a:r>
              <a:rPr lang="en-US" dirty="0"/>
              <a:t>Evaluate Models</a:t>
            </a:r>
          </a:p>
        </p:txBody>
      </p:sp>
      <p:pic>
        <p:nvPicPr>
          <p:cNvPr id="17" name="Picture Placeholder 16" descr="A person sitting on a table&#10;&#10;Description automatically generated">
            <a:extLst>
              <a:ext uri="{FF2B5EF4-FFF2-40B4-BE49-F238E27FC236}">
                <a16:creationId xmlns:a16="http://schemas.microsoft.com/office/drawing/2014/main" id="{48551821-E8AA-4D75-BD72-F418FBF6A20A}"/>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430" b="1430"/>
          <a:stretch>
            <a:fillRect/>
          </a:stretch>
        </p:blipFill>
        <p:spPr>
          <a:xfrm>
            <a:off x="6243638" y="1634698"/>
            <a:ext cx="5367338" cy="3475037"/>
          </a:xfrm>
        </p:spPr>
      </p:pic>
      <p:pic>
        <p:nvPicPr>
          <p:cNvPr id="21" name="Picture Placeholder 20" descr="A group of people sitting at a desk&#10;&#10;Description automatically generated">
            <a:extLst>
              <a:ext uri="{FF2B5EF4-FFF2-40B4-BE49-F238E27FC236}">
                <a16:creationId xmlns:a16="http://schemas.microsoft.com/office/drawing/2014/main" id="{B0E6AE70-58F1-407C-BA54-47C42181078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430" b="1430"/>
          <a:stretch>
            <a:fillRect/>
          </a:stretch>
        </p:blipFill>
        <p:spPr>
          <a:xfrm>
            <a:off x="588963" y="1634698"/>
            <a:ext cx="5367338" cy="3475037"/>
          </a:xfrm>
        </p:spPr>
      </p:pic>
    </p:spTree>
    <p:extLst>
      <p:ext uri="{BB962C8B-B14F-4D97-AF65-F5344CB8AC3E}">
        <p14:creationId xmlns:p14="http://schemas.microsoft.com/office/powerpoint/2010/main" val="34539595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62388-E945-4282-89E1-CE2F669615E0}"/>
              </a:ext>
            </a:extLst>
          </p:cNvPr>
          <p:cNvSpPr>
            <a:spLocks noGrp="1"/>
          </p:cNvSpPr>
          <p:nvPr>
            <p:ph type="title"/>
          </p:nvPr>
        </p:nvSpPr>
        <p:spPr>
          <a:xfrm>
            <a:off x="584644" y="233671"/>
            <a:ext cx="4161981" cy="1107996"/>
          </a:xfrm>
        </p:spPr>
        <p:txBody>
          <a:bodyPr/>
          <a:lstStyle/>
          <a:p>
            <a:r>
              <a:rPr lang="en-US" dirty="0"/>
              <a:t>Feature Engineering &amp; Selection</a:t>
            </a:r>
          </a:p>
        </p:txBody>
      </p:sp>
      <p:sp>
        <p:nvSpPr>
          <p:cNvPr id="3" name="Content Placeholder 2">
            <a:extLst>
              <a:ext uri="{FF2B5EF4-FFF2-40B4-BE49-F238E27FC236}">
                <a16:creationId xmlns:a16="http://schemas.microsoft.com/office/drawing/2014/main" id="{60A2837A-96A3-45D0-98F1-F6237B63734F}"/>
              </a:ext>
            </a:extLst>
          </p:cNvPr>
          <p:cNvSpPr>
            <a:spLocks noGrp="1"/>
          </p:cNvSpPr>
          <p:nvPr>
            <p:ph type="body" sz="quarter" idx="10"/>
          </p:nvPr>
        </p:nvSpPr>
        <p:spPr>
          <a:xfrm>
            <a:off x="584200" y="1396744"/>
            <a:ext cx="4162425" cy="4973371"/>
          </a:xfrm>
        </p:spPr>
        <p:txBody>
          <a:bodyPr/>
          <a:lstStyle/>
          <a:p>
            <a:pPr>
              <a:spcBef>
                <a:spcPts val="0"/>
              </a:spcBef>
              <a:spcAft>
                <a:spcPts val="600"/>
              </a:spcAft>
            </a:pPr>
            <a:r>
              <a:rPr lang="en-US" dirty="0"/>
              <a:t>Aggregate Counts and Bins</a:t>
            </a:r>
          </a:p>
          <a:p>
            <a:pPr>
              <a:spcBef>
                <a:spcPts val="0"/>
              </a:spcBef>
              <a:spcAft>
                <a:spcPts val="600"/>
              </a:spcAft>
            </a:pPr>
            <a:r>
              <a:rPr lang="en-US" dirty="0"/>
              <a:t>Temporal Counts</a:t>
            </a:r>
          </a:p>
          <a:p>
            <a:pPr>
              <a:spcBef>
                <a:spcPts val="0"/>
              </a:spcBef>
              <a:spcAft>
                <a:spcPts val="600"/>
              </a:spcAft>
            </a:pPr>
            <a:r>
              <a:rPr lang="en-US" dirty="0"/>
              <a:t>Scaling/Normalization</a:t>
            </a:r>
          </a:p>
          <a:p>
            <a:pPr>
              <a:spcBef>
                <a:spcPts val="0"/>
              </a:spcBef>
              <a:spcAft>
                <a:spcPts val="600"/>
              </a:spcAft>
            </a:pPr>
            <a:r>
              <a:rPr lang="en-US" dirty="0"/>
              <a:t>Dummy/One-Hot Encoding</a:t>
            </a:r>
          </a:p>
          <a:p>
            <a:pPr>
              <a:spcBef>
                <a:spcPts val="0"/>
              </a:spcBef>
              <a:spcAft>
                <a:spcPts val="600"/>
              </a:spcAft>
            </a:pPr>
            <a:r>
              <a:rPr lang="en-US" dirty="0"/>
              <a:t>Interaction Terms</a:t>
            </a:r>
          </a:p>
          <a:p>
            <a:pPr>
              <a:spcBef>
                <a:spcPts val="0"/>
              </a:spcBef>
              <a:spcAft>
                <a:spcPts val="600"/>
              </a:spcAft>
            </a:pPr>
            <a:r>
              <a:rPr lang="en-US" dirty="0"/>
              <a:t>Cluster Labels</a:t>
            </a:r>
          </a:p>
          <a:p>
            <a:pPr>
              <a:spcBef>
                <a:spcPts val="0"/>
              </a:spcBef>
              <a:spcAft>
                <a:spcPts val="600"/>
              </a:spcAft>
            </a:pPr>
            <a:r>
              <a:rPr lang="en-US" dirty="0"/>
              <a:t>Principal Components</a:t>
            </a:r>
          </a:p>
          <a:p>
            <a:pPr>
              <a:spcBef>
                <a:spcPts val="0"/>
              </a:spcBef>
              <a:spcAft>
                <a:spcPts val="600"/>
              </a:spcAft>
            </a:pPr>
            <a:r>
              <a:rPr lang="en-US" dirty="0"/>
              <a:t>Model Stacking</a:t>
            </a:r>
          </a:p>
          <a:p>
            <a:pPr>
              <a:spcBef>
                <a:spcPts val="0"/>
              </a:spcBef>
              <a:spcAft>
                <a:spcPts val="600"/>
              </a:spcAft>
            </a:pPr>
            <a:r>
              <a:rPr lang="en-US" dirty="0"/>
              <a:t>Stepwise elimination</a:t>
            </a:r>
          </a:p>
          <a:p>
            <a:pPr>
              <a:spcBef>
                <a:spcPts val="0"/>
              </a:spcBef>
              <a:spcAft>
                <a:spcPts val="600"/>
              </a:spcAft>
            </a:pPr>
            <a:r>
              <a:rPr lang="en-US" dirty="0"/>
              <a:t>Removing Multi-collinearity</a:t>
            </a:r>
          </a:p>
          <a:p>
            <a:pPr>
              <a:spcBef>
                <a:spcPts val="0"/>
              </a:spcBef>
              <a:spcAft>
                <a:spcPts val="600"/>
              </a:spcAft>
            </a:pPr>
            <a:r>
              <a:rPr lang="en-US" dirty="0"/>
              <a:t>Feature Importance/Interpretation</a:t>
            </a:r>
          </a:p>
        </p:txBody>
      </p:sp>
      <p:sp>
        <p:nvSpPr>
          <p:cNvPr id="4" name="Content Placeholder 3">
            <a:extLst>
              <a:ext uri="{FF2B5EF4-FFF2-40B4-BE49-F238E27FC236}">
                <a16:creationId xmlns:a16="http://schemas.microsoft.com/office/drawing/2014/main" id="{800E0828-4FD8-4498-A449-84DF34A01F81}"/>
              </a:ext>
            </a:extLst>
          </p:cNvPr>
          <p:cNvSpPr>
            <a:spLocks noGrp="1"/>
          </p:cNvSpPr>
          <p:nvPr>
            <p:ph type="body" sz="quarter" idx="4294967295"/>
          </p:nvPr>
        </p:nvSpPr>
        <p:spPr>
          <a:xfrm>
            <a:off x="6980238" y="1435100"/>
            <a:ext cx="5211762" cy="1016000"/>
          </a:xfrm>
        </p:spPr>
        <p:txBody>
          <a:bodyPr/>
          <a:lstStyle/>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9EABDC4C-90E9-4D1E-A3F4-E13455E3CB99}"/>
              </a:ext>
            </a:extLst>
          </p:cNvPr>
          <p:cNvSpPr txBox="1"/>
          <p:nvPr/>
        </p:nvSpPr>
        <p:spPr>
          <a:xfrm>
            <a:off x="584200" y="6212691"/>
            <a:ext cx="4062196" cy="584775"/>
          </a:xfrm>
          <a:prstGeom prst="rect">
            <a:avLst/>
          </a:prstGeom>
          <a:noFill/>
        </p:spPr>
        <p:txBody>
          <a:bodyPr wrap="square" rtlCol="0">
            <a:spAutoFit/>
          </a:bodyPr>
          <a:lstStyle/>
          <a:p>
            <a:r>
              <a:rPr lang="en-US" sz="3200" b="1" dirty="0">
                <a:solidFill>
                  <a:srgbClr val="FF0000"/>
                </a:solidFill>
              </a:rPr>
              <a:t>Avoid</a:t>
            </a:r>
            <a:r>
              <a:rPr lang="en-US" sz="3200" b="1" dirty="0"/>
              <a:t> </a:t>
            </a:r>
            <a:r>
              <a:rPr lang="en-US" sz="3200" b="1" dirty="0">
                <a:solidFill>
                  <a:srgbClr val="FF0000"/>
                </a:solidFill>
              </a:rPr>
              <a:t>Data Leakage</a:t>
            </a:r>
          </a:p>
        </p:txBody>
      </p:sp>
      <p:pic>
        <p:nvPicPr>
          <p:cNvPr id="12" name="Picture Placeholder 11" descr="A picture containing person, indoor, table, cellphone&#10;&#10;Description automatically generated">
            <a:extLst>
              <a:ext uri="{FF2B5EF4-FFF2-40B4-BE49-F238E27FC236}">
                <a16:creationId xmlns:a16="http://schemas.microsoft.com/office/drawing/2014/main" id="{1AD6A7C3-24EE-4303-9D3E-C29500A9EF4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75" r="16675"/>
          <a:stretch>
            <a:fillRect/>
          </a:stretch>
        </p:blipFill>
        <p:spPr/>
      </p:pic>
    </p:spTree>
    <p:extLst>
      <p:ext uri="{BB962C8B-B14F-4D97-AF65-F5344CB8AC3E}">
        <p14:creationId xmlns:p14="http://schemas.microsoft.com/office/powerpoint/2010/main" val="10660479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4105F-633D-46A3-90A8-B206F0CF7A9E}"/>
              </a:ext>
            </a:extLst>
          </p:cNvPr>
          <p:cNvSpPr>
            <a:spLocks noGrp="1"/>
          </p:cNvSpPr>
          <p:nvPr>
            <p:ph type="title" idx="4294967295"/>
          </p:nvPr>
        </p:nvSpPr>
        <p:spPr>
          <a:xfrm>
            <a:off x="587375" y="481106"/>
            <a:ext cx="11017250" cy="554038"/>
          </a:xfrm>
        </p:spPr>
        <p:txBody>
          <a:bodyPr/>
          <a:lstStyle/>
          <a:p>
            <a:r>
              <a:rPr lang="en-US" dirty="0"/>
              <a:t>Train Models</a:t>
            </a:r>
          </a:p>
        </p:txBody>
      </p:sp>
      <p:sp>
        <p:nvSpPr>
          <p:cNvPr id="3" name="Content Placeholder 2">
            <a:extLst>
              <a:ext uri="{FF2B5EF4-FFF2-40B4-BE49-F238E27FC236}">
                <a16:creationId xmlns:a16="http://schemas.microsoft.com/office/drawing/2014/main" id="{BA896082-C750-4900-A9B6-D3A206248341}"/>
              </a:ext>
            </a:extLst>
          </p:cNvPr>
          <p:cNvSpPr>
            <a:spLocks noGrp="1"/>
          </p:cNvSpPr>
          <p:nvPr>
            <p:ph sz="half" idx="4294967295"/>
          </p:nvPr>
        </p:nvSpPr>
        <p:spPr>
          <a:xfrm>
            <a:off x="5170488" y="271463"/>
            <a:ext cx="7021512" cy="1963737"/>
          </a:xfrm>
        </p:spPr>
        <p:txBody>
          <a:bodyPr>
            <a:normAutofit fontScale="92500" lnSpcReduction="20000"/>
          </a:bodyPr>
          <a:lstStyle/>
          <a:p>
            <a:r>
              <a:rPr lang="en-US"/>
              <a:t>Start with Automated Model Selection</a:t>
            </a:r>
          </a:p>
          <a:p>
            <a:r>
              <a:rPr lang="en-US"/>
              <a:t>Use Hyperparameter Tuning</a:t>
            </a:r>
          </a:p>
          <a:p>
            <a:r>
              <a:rPr lang="en-US"/>
              <a:t>Iterate and select best from model runs</a:t>
            </a:r>
          </a:p>
          <a:p>
            <a:r>
              <a:rPr lang="en-US"/>
              <a:t>Learn from automation and finely tune</a:t>
            </a:r>
          </a:p>
          <a:p>
            <a:r>
              <a:rPr lang="en-US"/>
              <a:t>Cross Validation &amp; Train, Test, Validation Data</a:t>
            </a:r>
          </a:p>
        </p:txBody>
      </p:sp>
      <p:pic>
        <p:nvPicPr>
          <p:cNvPr id="5" name="Picture 4">
            <a:extLst>
              <a:ext uri="{FF2B5EF4-FFF2-40B4-BE49-F238E27FC236}">
                <a16:creationId xmlns:a16="http://schemas.microsoft.com/office/drawing/2014/main" id="{46777AE8-FD47-45E5-9FEF-6F224B8FFC43}"/>
              </a:ext>
            </a:extLst>
          </p:cNvPr>
          <p:cNvPicPr>
            <a:picLocks noChangeAspect="1"/>
          </p:cNvPicPr>
          <p:nvPr/>
        </p:nvPicPr>
        <p:blipFill rotWithShape="1">
          <a:blip r:embed="rId3"/>
          <a:srcRect b="4226"/>
          <a:stretch/>
        </p:blipFill>
        <p:spPr>
          <a:xfrm>
            <a:off x="113553" y="2444843"/>
            <a:ext cx="11964894" cy="4186545"/>
          </a:xfrm>
          <a:prstGeom prst="rect">
            <a:avLst/>
          </a:prstGeom>
        </p:spPr>
      </p:pic>
    </p:spTree>
    <p:extLst>
      <p:ext uri="{BB962C8B-B14F-4D97-AF65-F5344CB8AC3E}">
        <p14:creationId xmlns:p14="http://schemas.microsoft.com/office/powerpoint/2010/main" val="9102591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5BDC-FAA0-4073-889C-6B5D68BF59BA}"/>
              </a:ext>
            </a:extLst>
          </p:cNvPr>
          <p:cNvSpPr>
            <a:spLocks noGrp="1"/>
          </p:cNvSpPr>
          <p:nvPr>
            <p:ph type="title" idx="4294967295"/>
          </p:nvPr>
        </p:nvSpPr>
        <p:spPr>
          <a:xfrm>
            <a:off x="587375" y="457200"/>
            <a:ext cx="11017250" cy="554038"/>
          </a:xfrm>
        </p:spPr>
        <p:txBody>
          <a:bodyPr/>
          <a:lstStyle/>
          <a:p>
            <a:r>
              <a:rPr lang="en-US" dirty="0"/>
              <a:t>Prep for Production</a:t>
            </a:r>
          </a:p>
        </p:txBody>
      </p:sp>
      <p:sp>
        <p:nvSpPr>
          <p:cNvPr id="5" name="Content Placeholder 4">
            <a:extLst>
              <a:ext uri="{FF2B5EF4-FFF2-40B4-BE49-F238E27FC236}">
                <a16:creationId xmlns:a16="http://schemas.microsoft.com/office/drawing/2014/main" id="{C5638903-5FBD-4628-89B3-F1894F02278E}"/>
              </a:ext>
            </a:extLst>
          </p:cNvPr>
          <p:cNvSpPr>
            <a:spLocks noGrp="1"/>
          </p:cNvSpPr>
          <p:nvPr>
            <p:ph idx="4294967295"/>
          </p:nvPr>
        </p:nvSpPr>
        <p:spPr>
          <a:xfrm>
            <a:off x="587375" y="1189319"/>
            <a:ext cx="11017250" cy="5309254"/>
          </a:xfrm>
        </p:spPr>
        <p:txBody>
          <a:bodyPr>
            <a:normAutofit/>
          </a:bodyPr>
          <a:lstStyle/>
          <a:p>
            <a:r>
              <a:rPr lang="en-US" dirty="0"/>
              <a:t>Does the model answer the question with enough confidence given the test data?</a:t>
            </a:r>
          </a:p>
          <a:p>
            <a:r>
              <a:rPr lang="en-US" dirty="0"/>
              <a:t>Should you try any alternative approaches?</a:t>
            </a:r>
          </a:p>
          <a:p>
            <a:r>
              <a:rPr lang="en-US" dirty="0"/>
              <a:t>Would a simpler model perform similarly?</a:t>
            </a:r>
          </a:p>
          <a:p>
            <a:r>
              <a:rPr lang="en-US" dirty="0"/>
              <a:t>Can the data be accessed and processed in the required amount of time?</a:t>
            </a:r>
          </a:p>
          <a:p>
            <a:pPr lvl="1"/>
            <a:r>
              <a:rPr lang="en-US" dirty="0"/>
              <a:t>Batch jobs depending on input data availability</a:t>
            </a:r>
          </a:p>
          <a:p>
            <a:pPr lvl="1"/>
            <a:r>
              <a:rPr lang="en-US" dirty="0"/>
              <a:t>Real-time jobs depending on data transformations</a:t>
            </a:r>
          </a:p>
          <a:p>
            <a:r>
              <a:rPr lang="en-US" dirty="0"/>
              <a:t>Should you collect additional data, do more feature engineering, or experiment with other algorithms?</a:t>
            </a:r>
          </a:p>
          <a:p>
            <a:r>
              <a:rPr lang="en-US" dirty="0"/>
              <a:t>Is the model resilient to edge cases?</a:t>
            </a:r>
          </a:p>
        </p:txBody>
      </p:sp>
    </p:spTree>
    <p:extLst>
      <p:ext uri="{BB962C8B-B14F-4D97-AF65-F5344CB8AC3E}">
        <p14:creationId xmlns:p14="http://schemas.microsoft.com/office/powerpoint/2010/main" val="13153975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AEAA-B34C-44B2-843D-0F25BF0110DF}"/>
              </a:ext>
            </a:extLst>
          </p:cNvPr>
          <p:cNvSpPr>
            <a:spLocks noGrp="1"/>
          </p:cNvSpPr>
          <p:nvPr>
            <p:ph type="title"/>
          </p:nvPr>
        </p:nvSpPr>
        <p:spPr>
          <a:xfrm>
            <a:off x="584200" y="2025650"/>
            <a:ext cx="4161981" cy="1107996"/>
          </a:xfrm>
        </p:spPr>
        <p:txBody>
          <a:bodyPr/>
          <a:lstStyle/>
          <a:p>
            <a:r>
              <a:rPr lang="en-US" dirty="0"/>
              <a:t>Artifacts of Modeling</a:t>
            </a:r>
          </a:p>
        </p:txBody>
      </p:sp>
      <p:sp>
        <p:nvSpPr>
          <p:cNvPr id="3" name="Text Placeholder 2">
            <a:extLst>
              <a:ext uri="{FF2B5EF4-FFF2-40B4-BE49-F238E27FC236}">
                <a16:creationId xmlns:a16="http://schemas.microsoft.com/office/drawing/2014/main" id="{05BCF762-AEF7-4BEC-9B47-E417878B91DF}"/>
              </a:ext>
            </a:extLst>
          </p:cNvPr>
          <p:cNvSpPr>
            <a:spLocks noGrp="1"/>
          </p:cNvSpPr>
          <p:nvPr>
            <p:ph type="body" sz="quarter" idx="10"/>
          </p:nvPr>
        </p:nvSpPr>
        <p:spPr>
          <a:xfrm>
            <a:off x="584200" y="3535541"/>
            <a:ext cx="4162425" cy="1151084"/>
          </a:xfrm>
        </p:spPr>
        <p:txBody>
          <a:bodyPr/>
          <a:lstStyle/>
          <a:p>
            <a:r>
              <a:rPr lang="en-US" dirty="0"/>
              <a:t>Feature Set</a:t>
            </a:r>
          </a:p>
          <a:p>
            <a:r>
              <a:rPr lang="en-US" dirty="0"/>
              <a:t>Model Report</a:t>
            </a:r>
          </a:p>
          <a:p>
            <a:r>
              <a:rPr lang="en-US" dirty="0"/>
              <a:t>Checkpoint Decisions</a:t>
            </a:r>
          </a:p>
        </p:txBody>
      </p:sp>
      <p:pic>
        <p:nvPicPr>
          <p:cNvPr id="6" name="Picture Placeholder 5" descr="A person sitting at a desk looking at a computer&#10;&#10;Description automatically generated">
            <a:extLst>
              <a:ext uri="{FF2B5EF4-FFF2-40B4-BE49-F238E27FC236}">
                <a16:creationId xmlns:a16="http://schemas.microsoft.com/office/drawing/2014/main" id="{085CAE68-746F-4B6D-A4F9-516099FFC87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75" r="16675"/>
          <a:stretch>
            <a:fillRect/>
          </a:stretch>
        </p:blipFill>
        <p:spPr/>
      </p:pic>
    </p:spTree>
    <p:extLst>
      <p:ext uri="{BB962C8B-B14F-4D97-AF65-F5344CB8AC3E}">
        <p14:creationId xmlns:p14="http://schemas.microsoft.com/office/powerpoint/2010/main" val="26028681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CEAB00-3C57-4662-9633-9EB62E3E7B59}"/>
              </a:ext>
            </a:extLst>
          </p:cNvPr>
          <p:cNvSpPr>
            <a:spLocks noGrp="1"/>
          </p:cNvSpPr>
          <p:nvPr>
            <p:ph type="title"/>
          </p:nvPr>
        </p:nvSpPr>
        <p:spPr/>
        <p:txBody>
          <a:bodyPr/>
          <a:lstStyle/>
          <a:p>
            <a:r>
              <a:rPr lang="en-US"/>
              <a:t>Deployment</a:t>
            </a:r>
          </a:p>
        </p:txBody>
      </p:sp>
    </p:spTree>
    <p:extLst>
      <p:ext uri="{BB962C8B-B14F-4D97-AF65-F5344CB8AC3E}">
        <p14:creationId xmlns:p14="http://schemas.microsoft.com/office/powerpoint/2010/main" val="402213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A1FC-CEA8-45F3-AB75-649F0D9BCF51}"/>
              </a:ext>
            </a:extLst>
          </p:cNvPr>
          <p:cNvSpPr>
            <a:spLocks noGrp="1"/>
          </p:cNvSpPr>
          <p:nvPr>
            <p:ph type="title"/>
          </p:nvPr>
        </p:nvSpPr>
        <p:spPr>
          <a:xfrm>
            <a:off x="588263" y="457200"/>
            <a:ext cx="11018520" cy="553998"/>
          </a:xfrm>
        </p:spPr>
        <p:txBody>
          <a:bodyPr/>
          <a:lstStyle/>
          <a:p>
            <a:r>
              <a:rPr lang="en-US" b="1" dirty="0"/>
              <a:t>Operationalize the Model</a:t>
            </a:r>
          </a:p>
        </p:txBody>
      </p:sp>
      <p:sp>
        <p:nvSpPr>
          <p:cNvPr id="3" name="Content Placeholder 2">
            <a:extLst>
              <a:ext uri="{FF2B5EF4-FFF2-40B4-BE49-F238E27FC236}">
                <a16:creationId xmlns:a16="http://schemas.microsoft.com/office/drawing/2014/main" id="{EE29DB12-156C-44F8-8806-A0A3D0AC5071}"/>
              </a:ext>
            </a:extLst>
          </p:cNvPr>
          <p:cNvSpPr>
            <a:spLocks noGrp="1"/>
          </p:cNvSpPr>
          <p:nvPr>
            <p:ph type="body" sz="quarter" idx="10"/>
          </p:nvPr>
        </p:nvSpPr>
        <p:spPr>
          <a:xfrm>
            <a:off x="584200" y="1435099"/>
            <a:ext cx="5960035" cy="3770407"/>
          </a:xfrm>
        </p:spPr>
        <p:txBody>
          <a:bodyPr>
            <a:normAutofit/>
          </a:bodyPr>
          <a:lstStyle/>
          <a:p>
            <a:pPr marL="0" indent="0">
              <a:spcBef>
                <a:spcPts val="600"/>
              </a:spcBef>
              <a:buNone/>
            </a:pPr>
            <a:r>
              <a:rPr lang="en-US" dirty="0"/>
              <a:t>Deployment</a:t>
            </a:r>
          </a:p>
          <a:p>
            <a:pPr>
              <a:spcBef>
                <a:spcPts val="600"/>
              </a:spcBef>
            </a:pPr>
            <a:r>
              <a:rPr lang="en-US" dirty="0"/>
              <a:t>	Where will the model exist?</a:t>
            </a:r>
          </a:p>
          <a:p>
            <a:pPr>
              <a:spcBef>
                <a:spcPts val="600"/>
              </a:spcBef>
            </a:pPr>
            <a:r>
              <a:rPr lang="en-US" dirty="0"/>
              <a:t>	How will you handle edge cases?</a:t>
            </a:r>
          </a:p>
          <a:p>
            <a:pPr>
              <a:spcBef>
                <a:spcPts val="600"/>
              </a:spcBef>
            </a:pPr>
            <a:r>
              <a:rPr lang="en-US" dirty="0"/>
              <a:t>Managing Models</a:t>
            </a:r>
          </a:p>
          <a:p>
            <a:pPr>
              <a:spcBef>
                <a:spcPts val="600"/>
              </a:spcBef>
            </a:pPr>
            <a:r>
              <a:rPr lang="en-US" dirty="0"/>
              <a:t>	Recording model telemetry</a:t>
            </a:r>
          </a:p>
          <a:p>
            <a:pPr>
              <a:spcBef>
                <a:spcPts val="600"/>
              </a:spcBef>
            </a:pPr>
            <a:r>
              <a:rPr lang="en-US" dirty="0"/>
              <a:t>	Retraining frequency</a:t>
            </a:r>
          </a:p>
          <a:p>
            <a:pPr>
              <a:spcBef>
                <a:spcPts val="600"/>
              </a:spcBef>
            </a:pPr>
            <a:r>
              <a:rPr lang="en-US" dirty="0"/>
              <a:t>	Versioning models</a:t>
            </a:r>
          </a:p>
          <a:p>
            <a:pPr marL="457200" indent="-457200">
              <a:buFont typeface="Arial" panose="020B0604020202020204" pitchFamily="34" charset="0"/>
              <a:buChar char="•"/>
            </a:pPr>
            <a:endParaRPr lang="en-US" dirty="0"/>
          </a:p>
        </p:txBody>
      </p:sp>
      <p:pic>
        <p:nvPicPr>
          <p:cNvPr id="7" name="Picture 6" descr="A group of people sitting at a table with a cake&#10;&#10;Description automatically generated">
            <a:extLst>
              <a:ext uri="{FF2B5EF4-FFF2-40B4-BE49-F238E27FC236}">
                <a16:creationId xmlns:a16="http://schemas.microsoft.com/office/drawing/2014/main" id="{952521A1-48E2-4763-9BD7-C9FF3B6D19DA}"/>
              </a:ext>
            </a:extLst>
          </p:cNvPr>
          <p:cNvPicPr>
            <a:picLocks noChangeAspect="1"/>
          </p:cNvPicPr>
          <p:nvPr/>
        </p:nvPicPr>
        <p:blipFill rotWithShape="1">
          <a:blip r:embed="rId3">
            <a:extLst>
              <a:ext uri="{28A0092B-C50C-407E-A947-70E740481C1C}">
                <a14:useLocalDpi xmlns:a14="http://schemas.microsoft.com/office/drawing/2010/main" val="0"/>
              </a:ext>
            </a:extLst>
          </a:blip>
          <a:srcRect l="28688" t="5378" r="21519"/>
          <a:stretch/>
        </p:blipFill>
        <p:spPr>
          <a:xfrm>
            <a:off x="6777317" y="1"/>
            <a:ext cx="5414683" cy="6858000"/>
          </a:xfrm>
          <a:prstGeom prst="rect">
            <a:avLst/>
          </a:prstGeom>
        </p:spPr>
      </p:pic>
    </p:spTree>
    <p:extLst>
      <p:ext uri="{BB962C8B-B14F-4D97-AF65-F5344CB8AC3E}">
        <p14:creationId xmlns:p14="http://schemas.microsoft.com/office/powerpoint/2010/main" val="14481992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kubernetes icon">
            <a:extLst>
              <a:ext uri="{FF2B5EF4-FFF2-40B4-BE49-F238E27FC236}">
                <a16:creationId xmlns:a16="http://schemas.microsoft.com/office/drawing/2014/main" id="{B412E5F4-3248-41B8-B2B5-1CCBC4CCC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5092" y="3651706"/>
            <a:ext cx="3206294" cy="3206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A3C6DE-996C-4A67-AB30-8C795B3DA88B}"/>
              </a:ext>
            </a:extLst>
          </p:cNvPr>
          <p:cNvPicPr>
            <a:picLocks noChangeAspect="1"/>
          </p:cNvPicPr>
          <p:nvPr/>
        </p:nvPicPr>
        <p:blipFill rotWithShape="1">
          <a:blip r:embed="rId4"/>
          <a:srcRect l="9706" t="3989" r="7027" b="3510"/>
          <a:stretch/>
        </p:blipFill>
        <p:spPr>
          <a:xfrm>
            <a:off x="6294565" y="-296510"/>
            <a:ext cx="3047300" cy="3009109"/>
          </a:xfrm>
          <a:prstGeom prst="rect">
            <a:avLst/>
          </a:prstGeom>
        </p:spPr>
      </p:pic>
      <p:sp>
        <p:nvSpPr>
          <p:cNvPr id="2" name="Title 1">
            <a:extLst>
              <a:ext uri="{FF2B5EF4-FFF2-40B4-BE49-F238E27FC236}">
                <a16:creationId xmlns:a16="http://schemas.microsoft.com/office/drawing/2014/main" id="{73E46B11-33AA-45D5-99F4-EAB872E3E761}"/>
              </a:ext>
            </a:extLst>
          </p:cNvPr>
          <p:cNvSpPr>
            <a:spLocks noGrp="1"/>
          </p:cNvSpPr>
          <p:nvPr>
            <p:ph type="title" idx="4294967295"/>
          </p:nvPr>
        </p:nvSpPr>
        <p:spPr>
          <a:xfrm>
            <a:off x="587375" y="457200"/>
            <a:ext cx="11017250" cy="554038"/>
          </a:xfrm>
        </p:spPr>
        <p:txBody>
          <a:bodyPr/>
          <a:lstStyle/>
          <a:p>
            <a:r>
              <a:rPr lang="en-US" dirty="0"/>
              <a:t>Where the Models Exist</a:t>
            </a:r>
          </a:p>
        </p:txBody>
      </p:sp>
      <p:sp>
        <p:nvSpPr>
          <p:cNvPr id="3" name="Content Placeholder 2">
            <a:extLst>
              <a:ext uri="{FF2B5EF4-FFF2-40B4-BE49-F238E27FC236}">
                <a16:creationId xmlns:a16="http://schemas.microsoft.com/office/drawing/2014/main" id="{10A8DDBC-BB78-4F18-8528-BC7D10768164}"/>
              </a:ext>
            </a:extLst>
          </p:cNvPr>
          <p:cNvSpPr>
            <a:spLocks noGrp="1"/>
          </p:cNvSpPr>
          <p:nvPr>
            <p:ph sz="half" idx="4294967295"/>
          </p:nvPr>
        </p:nvSpPr>
        <p:spPr>
          <a:xfrm>
            <a:off x="592663" y="1347581"/>
            <a:ext cx="5181600" cy="2868478"/>
          </a:xfrm>
        </p:spPr>
        <p:txBody>
          <a:bodyPr/>
          <a:lstStyle/>
          <a:p>
            <a:pPr marL="0" indent="0">
              <a:buNone/>
            </a:pPr>
            <a:r>
              <a:rPr lang="en-US" dirty="0"/>
              <a:t>SQL Server – On-Prem</a:t>
            </a:r>
          </a:p>
          <a:p>
            <a:pPr marL="228600" lvl="1" indent="0">
              <a:buNone/>
            </a:pPr>
            <a:r>
              <a:rPr lang="en-US" dirty="0"/>
              <a:t>Python, R, Spark (2019)</a:t>
            </a:r>
          </a:p>
          <a:p>
            <a:pPr marL="0" indent="0">
              <a:buNone/>
            </a:pPr>
            <a:r>
              <a:rPr lang="en-US" dirty="0"/>
              <a:t>Web API</a:t>
            </a:r>
          </a:p>
          <a:p>
            <a:pPr marL="0" indent="0">
              <a:buNone/>
            </a:pPr>
            <a:r>
              <a:rPr lang="en-US" dirty="0"/>
              <a:t>Kubernetes Cluster</a:t>
            </a:r>
          </a:p>
          <a:p>
            <a:pPr marL="0" indent="0">
              <a:buNone/>
            </a:pPr>
            <a:r>
              <a:rPr lang="en-US" dirty="0"/>
              <a:t>Spark Cluster</a:t>
            </a:r>
          </a:p>
          <a:p>
            <a:pPr marL="0" indent="0">
              <a:buNone/>
            </a:pPr>
            <a:r>
              <a:rPr lang="en-US" dirty="0"/>
              <a:t>Batch Scripts</a:t>
            </a:r>
          </a:p>
        </p:txBody>
      </p:sp>
      <p:pic>
        <p:nvPicPr>
          <p:cNvPr id="5" name="Picture 4">
            <a:extLst>
              <a:ext uri="{FF2B5EF4-FFF2-40B4-BE49-F238E27FC236}">
                <a16:creationId xmlns:a16="http://schemas.microsoft.com/office/drawing/2014/main" id="{569E9CE7-98F6-451B-A73F-CE6532A051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2436" y="1281787"/>
            <a:ext cx="2215832" cy="2215832"/>
          </a:xfrm>
          <a:prstGeom prst="rect">
            <a:avLst/>
          </a:prstGeom>
        </p:spPr>
      </p:pic>
      <p:pic>
        <p:nvPicPr>
          <p:cNvPr id="6" name="Picture 5">
            <a:extLst>
              <a:ext uri="{FF2B5EF4-FFF2-40B4-BE49-F238E27FC236}">
                <a16:creationId xmlns:a16="http://schemas.microsoft.com/office/drawing/2014/main" id="{58861293-22C6-492E-8F0F-DF9682A786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3980" y="3724606"/>
            <a:ext cx="3700565" cy="3700565"/>
          </a:xfrm>
          <a:prstGeom prst="rect">
            <a:avLst/>
          </a:prstGeom>
        </p:spPr>
      </p:pic>
      <p:pic>
        <p:nvPicPr>
          <p:cNvPr id="9" name="Picture 8">
            <a:extLst>
              <a:ext uri="{FF2B5EF4-FFF2-40B4-BE49-F238E27FC236}">
                <a16:creationId xmlns:a16="http://schemas.microsoft.com/office/drawing/2014/main" id="{35988EC2-8230-4270-9E9C-3DEDBE020F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3089" y="74967"/>
            <a:ext cx="2545228" cy="2545228"/>
          </a:xfrm>
          <a:prstGeom prst="rect">
            <a:avLst/>
          </a:prstGeom>
        </p:spPr>
      </p:pic>
      <p:pic>
        <p:nvPicPr>
          <p:cNvPr id="10" name="Picture 4" descr="Image result for python png">
            <a:extLst>
              <a:ext uri="{FF2B5EF4-FFF2-40B4-BE49-F238E27FC236}">
                <a16:creationId xmlns:a16="http://schemas.microsoft.com/office/drawing/2014/main" id="{42D751A2-E08A-4DA6-BDA5-0F73EF8EE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4827" y="3104239"/>
            <a:ext cx="2714054" cy="270349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r logo transparent">
            <a:extLst>
              <a:ext uri="{FF2B5EF4-FFF2-40B4-BE49-F238E27FC236}">
                <a16:creationId xmlns:a16="http://schemas.microsoft.com/office/drawing/2014/main" id="{089B3B2D-475A-4693-871E-366B5BC117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7093" y="1555709"/>
            <a:ext cx="2096407" cy="162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4254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A0180F-DB65-4A80-9040-089302641743}"/>
              </a:ext>
            </a:extLst>
          </p:cNvPr>
          <p:cNvPicPr>
            <a:picLocks noChangeAspect="1"/>
          </p:cNvPicPr>
          <p:nvPr/>
        </p:nvPicPr>
        <p:blipFill rotWithShape="1">
          <a:blip r:embed="rId3"/>
          <a:srcRect l="12173" t="16429"/>
          <a:stretch/>
        </p:blipFill>
        <p:spPr>
          <a:xfrm>
            <a:off x="2511334" y="3740075"/>
            <a:ext cx="735973" cy="653970"/>
          </a:xfrm>
          <a:prstGeom prst="rect">
            <a:avLst/>
          </a:prstGeom>
        </p:spPr>
      </p:pic>
      <p:graphicFrame>
        <p:nvGraphicFramePr>
          <p:cNvPr id="2" name="Table 1">
            <a:extLst>
              <a:ext uri="{FF2B5EF4-FFF2-40B4-BE49-F238E27FC236}">
                <a16:creationId xmlns:a16="http://schemas.microsoft.com/office/drawing/2014/main" id="{B7775E33-A91B-4FDF-8F87-E9F7388ADD46}"/>
              </a:ext>
            </a:extLst>
          </p:cNvPr>
          <p:cNvGraphicFramePr>
            <a:graphicFrameLocks noGrp="1"/>
          </p:cNvGraphicFramePr>
          <p:nvPr>
            <p:extLst>
              <p:ext uri="{D42A27DB-BD31-4B8C-83A1-F6EECF244321}">
                <p14:modId xmlns:p14="http://schemas.microsoft.com/office/powerpoint/2010/main" val="3833480028"/>
              </p:ext>
            </p:extLst>
          </p:nvPr>
        </p:nvGraphicFramePr>
        <p:xfrm>
          <a:off x="902659" y="108971"/>
          <a:ext cx="9831381" cy="6524691"/>
        </p:xfrm>
        <a:graphic>
          <a:graphicData uri="http://schemas.openxmlformats.org/drawingml/2006/table">
            <a:tbl>
              <a:tblPr firstRow="1" bandRow="1">
                <a:tableStyleId>{69012ECD-51FC-41F1-AA8D-1B2483CD663E}</a:tableStyleId>
              </a:tblPr>
              <a:tblGrid>
                <a:gridCol w="2736802">
                  <a:extLst>
                    <a:ext uri="{9D8B030D-6E8A-4147-A177-3AD203B41FA5}">
                      <a16:colId xmlns:a16="http://schemas.microsoft.com/office/drawing/2014/main" val="3636122596"/>
                    </a:ext>
                  </a:extLst>
                </a:gridCol>
                <a:gridCol w="3977478">
                  <a:extLst>
                    <a:ext uri="{9D8B030D-6E8A-4147-A177-3AD203B41FA5}">
                      <a16:colId xmlns:a16="http://schemas.microsoft.com/office/drawing/2014/main" val="928774122"/>
                    </a:ext>
                  </a:extLst>
                </a:gridCol>
                <a:gridCol w="3117101">
                  <a:extLst>
                    <a:ext uri="{9D8B030D-6E8A-4147-A177-3AD203B41FA5}">
                      <a16:colId xmlns:a16="http://schemas.microsoft.com/office/drawing/2014/main" val="18257050"/>
                    </a:ext>
                  </a:extLst>
                </a:gridCol>
              </a:tblGrid>
              <a:tr h="749043">
                <a:tc>
                  <a:txBody>
                    <a:bodyPr/>
                    <a:lstStyle/>
                    <a:p>
                      <a:r>
                        <a:rPr lang="en-US" sz="1600"/>
                        <a:t>Target</a:t>
                      </a:r>
                    </a:p>
                  </a:txBody>
                  <a:tcPr marL="80487" marR="80487" marT="40244" marB="40244"/>
                </a:tc>
                <a:tc>
                  <a:txBody>
                    <a:bodyPr/>
                    <a:lstStyle/>
                    <a:p>
                      <a:r>
                        <a:rPr lang="en-US" sz="1600"/>
                        <a:t>Use Cases</a:t>
                      </a:r>
                    </a:p>
                  </a:txBody>
                  <a:tcPr marL="80487" marR="80487" marT="40244" marB="40244"/>
                </a:tc>
                <a:tc>
                  <a:txBody>
                    <a:bodyPr/>
                    <a:lstStyle/>
                    <a:p>
                      <a:r>
                        <a:rPr lang="en-US" sz="1600"/>
                        <a:t>Microsoft / Azure </a:t>
                      </a:r>
                    </a:p>
                    <a:p>
                      <a:r>
                        <a:rPr lang="en-US" sz="1600"/>
                        <a:t>Service</a:t>
                      </a:r>
                    </a:p>
                  </a:txBody>
                  <a:tcPr marL="80487" marR="80487" marT="40244" marB="40244"/>
                </a:tc>
                <a:extLst>
                  <a:ext uri="{0D108BD9-81ED-4DB2-BD59-A6C34878D82A}">
                    <a16:rowId xmlns:a16="http://schemas.microsoft.com/office/drawing/2014/main" val="3260143126"/>
                  </a:ext>
                </a:extLst>
              </a:tr>
              <a:tr h="1312608">
                <a:tc>
                  <a:txBody>
                    <a:bodyPr/>
                    <a:lstStyle/>
                    <a:p>
                      <a:r>
                        <a:rPr lang="en-US" sz="1600"/>
                        <a:t>In-Database</a:t>
                      </a:r>
                    </a:p>
                  </a:txBody>
                  <a:tcPr marL="80487" marR="80487" marT="40244" marB="40244"/>
                </a:tc>
                <a:tc>
                  <a:txBody>
                    <a:bodyPr/>
                    <a:lstStyle/>
                    <a:p>
                      <a:pPr marL="285750" indent="-285750">
                        <a:buFont typeface="Arial" panose="020B0604020202020204" pitchFamily="34" charset="0"/>
                        <a:buChar char="•"/>
                      </a:pPr>
                      <a:r>
                        <a:rPr lang="en-US" sz="1600" dirty="0"/>
                        <a:t>Data is already in DB, why move it?</a:t>
                      </a:r>
                    </a:p>
                    <a:p>
                      <a:pPr marL="285750" indent="-285750">
                        <a:buFont typeface="Arial" panose="020B0604020202020204" pitchFamily="34" charset="0"/>
                        <a:buChar char="•"/>
                      </a:pPr>
                      <a:r>
                        <a:rPr lang="en-US" sz="1600" dirty="0"/>
                        <a:t>Batch processing of data with ML model</a:t>
                      </a:r>
                    </a:p>
                    <a:p>
                      <a:pPr marL="285750" indent="-285750">
                        <a:buFont typeface="Arial" panose="020B0604020202020204" pitchFamily="34" charset="0"/>
                        <a:buChar char="•"/>
                      </a:pPr>
                      <a:r>
                        <a:rPr lang="en-US" sz="1600" dirty="0"/>
                        <a:t>Leverage Python or R</a:t>
                      </a:r>
                    </a:p>
                  </a:txBody>
                  <a:tcPr marL="80487" marR="80487" marT="40244" marB="40244"/>
                </a:tc>
                <a:tc>
                  <a:txBody>
                    <a:bodyPr/>
                    <a:lstStyle/>
                    <a:p>
                      <a:pPr marL="285750" indent="-285750">
                        <a:buFont typeface="Arial" panose="020B0604020202020204" pitchFamily="34" charset="0"/>
                        <a:buChar char="•"/>
                      </a:pPr>
                      <a:r>
                        <a:rPr lang="en-US" sz="1600" dirty="0"/>
                        <a:t>SQL Server 2017+</a:t>
                      </a:r>
                    </a:p>
                  </a:txBody>
                  <a:tcPr marL="80487" marR="80487" marT="40244" marB="40244"/>
                </a:tc>
                <a:extLst>
                  <a:ext uri="{0D108BD9-81ED-4DB2-BD59-A6C34878D82A}">
                    <a16:rowId xmlns:a16="http://schemas.microsoft.com/office/drawing/2014/main" val="1465836346"/>
                  </a:ext>
                </a:extLst>
              </a:tr>
              <a:tr h="1312608">
                <a:tc>
                  <a:txBody>
                    <a:bodyPr/>
                    <a:lstStyle/>
                    <a:p>
                      <a:r>
                        <a:rPr lang="en-US" sz="1600"/>
                        <a:t>Kubernetes Cluster / API</a:t>
                      </a:r>
                    </a:p>
                  </a:txBody>
                  <a:tcPr marL="80487" marR="80487" marT="40244" marB="40244"/>
                </a:tc>
                <a:tc>
                  <a:txBody>
                    <a:bodyPr/>
                    <a:lstStyle/>
                    <a:p>
                      <a:pPr marL="285750" indent="-285750">
                        <a:buFont typeface="Arial" panose="020B0604020202020204" pitchFamily="34" charset="0"/>
                        <a:buChar char="•"/>
                      </a:pPr>
                      <a:r>
                        <a:rPr lang="en-US" sz="1600" dirty="0"/>
                        <a:t>Real-time scoring</a:t>
                      </a:r>
                    </a:p>
                    <a:p>
                      <a:pPr marL="285750" indent="-285750">
                        <a:buFont typeface="Arial" panose="020B0604020202020204" pitchFamily="34" charset="0"/>
                        <a:buChar char="•"/>
                      </a:pPr>
                      <a:r>
                        <a:rPr lang="en-US" sz="1600" dirty="0"/>
                        <a:t>Need autoscaling for variable traffic demand</a:t>
                      </a:r>
                    </a:p>
                    <a:p>
                      <a:pPr marL="285750" indent="-285750">
                        <a:buFont typeface="Arial" panose="020B0604020202020204" pitchFamily="34" charset="0"/>
                        <a:buChar char="•"/>
                      </a:pPr>
                      <a:r>
                        <a:rPr lang="en-US" sz="1600" dirty="0"/>
                        <a:t>Leverage Python</a:t>
                      </a:r>
                    </a:p>
                  </a:txBody>
                  <a:tcPr marL="80487" marR="80487" marT="40244" marB="40244"/>
                </a:tc>
                <a:tc>
                  <a:txBody>
                    <a:bodyPr/>
                    <a:lstStyle/>
                    <a:p>
                      <a:pPr marL="285750" indent="-285750">
                        <a:buFont typeface="Arial" panose="020B0604020202020204" pitchFamily="34" charset="0"/>
                        <a:buChar char="•"/>
                      </a:pPr>
                      <a:r>
                        <a:rPr lang="en-US" sz="1600" dirty="0"/>
                        <a:t>Azure Kubernetes Service</a:t>
                      </a:r>
                    </a:p>
                    <a:p>
                      <a:pPr marL="285750" indent="-285750">
                        <a:buFont typeface="Arial" panose="020B0604020202020204" pitchFamily="34" charset="0"/>
                        <a:buChar char="•"/>
                      </a:pPr>
                      <a:r>
                        <a:rPr lang="en-US" sz="1600" dirty="0"/>
                        <a:t>Azure Container Instances</a:t>
                      </a:r>
                    </a:p>
                    <a:p>
                      <a:pPr marL="285750" indent="-285750">
                        <a:buFont typeface="Arial" panose="020B0604020202020204" pitchFamily="34" charset="0"/>
                        <a:buChar char="•"/>
                      </a:pPr>
                      <a:r>
                        <a:rPr lang="en-US" sz="1600" dirty="0"/>
                        <a:t>Roll Your Own VM</a:t>
                      </a:r>
                    </a:p>
                  </a:txBody>
                  <a:tcPr marL="80487" marR="80487" marT="40244" marB="40244"/>
                </a:tc>
                <a:extLst>
                  <a:ext uri="{0D108BD9-81ED-4DB2-BD59-A6C34878D82A}">
                    <a16:rowId xmlns:a16="http://schemas.microsoft.com/office/drawing/2014/main" val="856895229"/>
                  </a:ext>
                </a:extLst>
              </a:tr>
              <a:tr h="918912">
                <a:tc>
                  <a:txBody>
                    <a:bodyPr/>
                    <a:lstStyle/>
                    <a:p>
                      <a:r>
                        <a:rPr lang="en-US" sz="1600"/>
                        <a:t>R and Python Server</a:t>
                      </a:r>
                    </a:p>
                  </a:txBody>
                  <a:tcPr marL="80487" marR="80487" marT="40244" marB="40244"/>
                </a:tc>
                <a:tc>
                  <a:txBody>
                    <a:bodyPr/>
                    <a:lstStyle/>
                    <a:p>
                      <a:pPr marL="285750" indent="-285750">
                        <a:buFont typeface="Arial" panose="020B0604020202020204" pitchFamily="34" charset="0"/>
                        <a:buChar char="•"/>
                      </a:pPr>
                      <a:r>
                        <a:rPr lang="en-US" sz="1600" dirty="0"/>
                        <a:t>Batch or API scoring</a:t>
                      </a:r>
                    </a:p>
                    <a:p>
                      <a:pPr marL="285750" indent="-285750">
                        <a:buFont typeface="Arial" panose="020B0604020202020204" pitchFamily="34" charset="0"/>
                        <a:buChar char="•"/>
                      </a:pPr>
                      <a:r>
                        <a:rPr lang="en-US" sz="1600" u="sng" dirty="0"/>
                        <a:t>Legacy tool</a:t>
                      </a:r>
                    </a:p>
                    <a:p>
                      <a:pPr marL="285750" indent="-285750">
                        <a:buFont typeface="Arial" panose="020B0604020202020204" pitchFamily="34" charset="0"/>
                        <a:buChar char="•"/>
                      </a:pPr>
                      <a:r>
                        <a:rPr lang="en-US" sz="1600" dirty="0"/>
                        <a:t>Leverage R and Python</a:t>
                      </a:r>
                    </a:p>
                  </a:txBody>
                  <a:tcPr marL="80487" marR="80487" marT="40244" marB="40244"/>
                </a:tc>
                <a:tc>
                  <a:txBody>
                    <a:bodyPr/>
                    <a:lstStyle/>
                    <a:p>
                      <a:pPr marL="285750" indent="-285750">
                        <a:buFont typeface="Arial" panose="020B0604020202020204" pitchFamily="34" charset="0"/>
                        <a:buChar char="•"/>
                      </a:pPr>
                      <a:r>
                        <a:rPr lang="en-US" sz="1600" dirty="0"/>
                        <a:t>Azure HDInsight ML Server</a:t>
                      </a:r>
                    </a:p>
                  </a:txBody>
                  <a:tcPr marL="80487" marR="80487" marT="40244" marB="40244"/>
                </a:tc>
                <a:extLst>
                  <a:ext uri="{0D108BD9-81ED-4DB2-BD59-A6C34878D82A}">
                    <a16:rowId xmlns:a16="http://schemas.microsoft.com/office/drawing/2014/main" val="3912219303"/>
                  </a:ext>
                </a:extLst>
              </a:tr>
              <a:tr h="1312608">
                <a:tc>
                  <a:txBody>
                    <a:bodyPr/>
                    <a:lstStyle/>
                    <a:p>
                      <a:r>
                        <a:rPr lang="en-US" sz="1600"/>
                        <a:t>Spark Cluster</a:t>
                      </a:r>
                    </a:p>
                  </a:txBody>
                  <a:tcPr marL="80487" marR="80487" marT="40244" marB="40244"/>
                </a:tc>
                <a:tc>
                  <a:txBody>
                    <a:bodyPr/>
                    <a:lstStyle/>
                    <a:p>
                      <a:pPr marL="285750" indent="-285750">
                        <a:buFont typeface="Arial" panose="020B0604020202020204" pitchFamily="34" charset="0"/>
                        <a:buChar char="•"/>
                      </a:pPr>
                      <a:r>
                        <a:rPr lang="en-US" sz="1600" dirty="0"/>
                        <a:t>Batch or near-real time processing</a:t>
                      </a:r>
                    </a:p>
                    <a:p>
                      <a:pPr marL="285750" indent="-285750">
                        <a:buFont typeface="Arial" panose="020B0604020202020204" pitchFamily="34" charset="0"/>
                        <a:buChar char="•"/>
                      </a:pPr>
                      <a:r>
                        <a:rPr lang="en-US" sz="1600" dirty="0"/>
                        <a:t>Leverage parallel algorithms with ease</a:t>
                      </a:r>
                    </a:p>
                    <a:p>
                      <a:pPr marL="285750" indent="-285750">
                        <a:buFont typeface="Arial" panose="020B0604020202020204" pitchFamily="34" charset="0"/>
                        <a:buChar char="•"/>
                      </a:pPr>
                      <a:r>
                        <a:rPr lang="en-US" sz="1600" dirty="0"/>
                        <a:t>Leverage Python, Spark, or Java</a:t>
                      </a:r>
                    </a:p>
                  </a:txBody>
                  <a:tcPr marL="80487" marR="80487" marT="40244" marB="40244"/>
                </a:tc>
                <a:tc>
                  <a:txBody>
                    <a:bodyPr/>
                    <a:lstStyle/>
                    <a:p>
                      <a:pPr marL="285750" indent="-285750">
                        <a:buFont typeface="Arial" panose="020B0604020202020204" pitchFamily="34" charset="0"/>
                        <a:buChar char="•"/>
                      </a:pPr>
                      <a:r>
                        <a:rPr lang="en-US" sz="1600" dirty="0"/>
                        <a:t>Azure HDInsight</a:t>
                      </a:r>
                    </a:p>
                    <a:p>
                      <a:pPr marL="285750" indent="-285750">
                        <a:buFont typeface="Arial" panose="020B0604020202020204" pitchFamily="34" charset="0"/>
                        <a:buChar char="•"/>
                      </a:pPr>
                      <a:r>
                        <a:rPr lang="en-US" sz="1600" dirty="0"/>
                        <a:t>Azure Databricks</a:t>
                      </a:r>
                    </a:p>
                    <a:p>
                      <a:pPr marL="285750" indent="-285750">
                        <a:buFont typeface="Arial" panose="020B0604020202020204" pitchFamily="34" charset="0"/>
                        <a:buChar char="•"/>
                      </a:pPr>
                      <a:r>
                        <a:rPr lang="en-US" sz="1600" dirty="0" err="1"/>
                        <a:t>Aztk</a:t>
                      </a:r>
                      <a:endParaRPr lang="en-US" sz="1600" dirty="0"/>
                    </a:p>
                  </a:txBody>
                  <a:tcPr marL="80487" marR="80487" marT="40244" marB="40244"/>
                </a:tc>
                <a:extLst>
                  <a:ext uri="{0D108BD9-81ED-4DB2-BD59-A6C34878D82A}">
                    <a16:rowId xmlns:a16="http://schemas.microsoft.com/office/drawing/2014/main" val="4219824634"/>
                  </a:ext>
                </a:extLst>
              </a:tr>
              <a:tr h="918912">
                <a:tc>
                  <a:txBody>
                    <a:bodyPr/>
                    <a:lstStyle/>
                    <a:p>
                      <a:r>
                        <a:rPr lang="en-US" sz="1600"/>
                        <a:t>Batch Job</a:t>
                      </a:r>
                    </a:p>
                  </a:txBody>
                  <a:tcPr marL="80487" marR="80487" marT="40244" marB="40244"/>
                </a:tc>
                <a:tc>
                  <a:txBody>
                    <a:bodyPr/>
                    <a:lstStyle/>
                    <a:p>
                      <a:pPr marL="285750" indent="-285750">
                        <a:buFont typeface="Arial" panose="020B0604020202020204" pitchFamily="34" charset="0"/>
                        <a:buChar char="•"/>
                      </a:pPr>
                      <a:r>
                        <a:rPr lang="en-US" sz="1600" dirty="0"/>
                        <a:t>Batch workloads where data can be scored in parallel</a:t>
                      </a:r>
                    </a:p>
                    <a:p>
                      <a:pPr marL="285750" indent="-285750">
                        <a:buFont typeface="Arial" panose="020B0604020202020204" pitchFamily="34" charset="0"/>
                        <a:buChar char="•"/>
                      </a:pPr>
                      <a:r>
                        <a:rPr lang="en-US" sz="1600" dirty="0"/>
                        <a:t>Leverage any language</a:t>
                      </a:r>
                    </a:p>
                  </a:txBody>
                  <a:tcPr marL="80487" marR="80487" marT="40244" marB="40244"/>
                </a:tc>
                <a:tc>
                  <a:txBody>
                    <a:bodyPr/>
                    <a:lstStyle/>
                    <a:p>
                      <a:pPr marL="285750" indent="-285750">
                        <a:buFont typeface="Arial" panose="020B0604020202020204" pitchFamily="34" charset="0"/>
                        <a:buChar char="•"/>
                      </a:pPr>
                      <a:r>
                        <a:rPr lang="en-US" sz="1600" dirty="0"/>
                        <a:t>Azure Batch</a:t>
                      </a:r>
                    </a:p>
                    <a:p>
                      <a:pPr marL="285750" indent="-285750">
                        <a:buFont typeface="Arial" panose="020B0604020202020204" pitchFamily="34" charset="0"/>
                        <a:buChar char="•"/>
                      </a:pPr>
                      <a:r>
                        <a:rPr lang="en-US" sz="1600" dirty="0"/>
                        <a:t>Azure ML Compute</a:t>
                      </a:r>
                    </a:p>
                  </a:txBody>
                  <a:tcPr marL="80487" marR="80487" marT="40244" marB="40244"/>
                </a:tc>
                <a:extLst>
                  <a:ext uri="{0D108BD9-81ED-4DB2-BD59-A6C34878D82A}">
                    <a16:rowId xmlns:a16="http://schemas.microsoft.com/office/drawing/2014/main" val="2762839096"/>
                  </a:ext>
                </a:extLst>
              </a:tr>
            </a:tbl>
          </a:graphicData>
        </a:graphic>
      </p:graphicFrame>
      <p:pic>
        <p:nvPicPr>
          <p:cNvPr id="3" name="Picture 2">
            <a:extLst>
              <a:ext uri="{FF2B5EF4-FFF2-40B4-BE49-F238E27FC236}">
                <a16:creationId xmlns:a16="http://schemas.microsoft.com/office/drawing/2014/main" id="{43C1F41A-9EFA-47C5-BD15-548408B7FD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430" y="1025040"/>
            <a:ext cx="983783" cy="983783"/>
          </a:xfrm>
          <a:prstGeom prst="rect">
            <a:avLst/>
          </a:prstGeom>
        </p:spPr>
      </p:pic>
      <p:pic>
        <p:nvPicPr>
          <p:cNvPr id="4" name="Picture 4" descr="Image result for kubernetes icon">
            <a:extLst>
              <a:ext uri="{FF2B5EF4-FFF2-40B4-BE49-F238E27FC236}">
                <a16:creationId xmlns:a16="http://schemas.microsoft.com/office/drawing/2014/main" id="{DF2299BC-7FFF-43E0-BFE2-4A3BB5A75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1383" y="2476953"/>
            <a:ext cx="895877" cy="8958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7FD777B-DB3C-4B2D-8EBB-21895D54CBA4}"/>
              </a:ext>
            </a:extLst>
          </p:cNvPr>
          <p:cNvPicPr>
            <a:picLocks noChangeAspect="1"/>
          </p:cNvPicPr>
          <p:nvPr/>
        </p:nvPicPr>
        <p:blipFill rotWithShape="1">
          <a:blip r:embed="rId6"/>
          <a:srcRect l="9706" t="3989" r="7027" b="3510"/>
          <a:stretch/>
        </p:blipFill>
        <p:spPr>
          <a:xfrm>
            <a:off x="2425697" y="4582814"/>
            <a:ext cx="907249" cy="895878"/>
          </a:xfrm>
          <a:prstGeom prst="rect">
            <a:avLst/>
          </a:prstGeom>
        </p:spPr>
      </p:pic>
      <p:pic>
        <p:nvPicPr>
          <p:cNvPr id="6" name="Picture 5">
            <a:extLst>
              <a:ext uri="{FF2B5EF4-FFF2-40B4-BE49-F238E27FC236}">
                <a16:creationId xmlns:a16="http://schemas.microsoft.com/office/drawing/2014/main" id="{987F31CE-CE2D-44A6-BB60-D2B0250620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5376" y="5755640"/>
            <a:ext cx="827890" cy="827890"/>
          </a:xfrm>
          <a:prstGeom prst="rect">
            <a:avLst/>
          </a:prstGeom>
        </p:spPr>
      </p:pic>
    </p:spTree>
    <p:extLst>
      <p:ext uri="{BB962C8B-B14F-4D97-AF65-F5344CB8AC3E}">
        <p14:creationId xmlns:p14="http://schemas.microsoft.com/office/powerpoint/2010/main" val="20049763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clock, baseball&#10;&#10;Description automatically generated">
            <a:extLst>
              <a:ext uri="{FF2B5EF4-FFF2-40B4-BE49-F238E27FC236}">
                <a16:creationId xmlns:a16="http://schemas.microsoft.com/office/drawing/2014/main" id="{87142E8C-0A0E-4D0E-B0B2-E3D6EEEB7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3184" y="1625464"/>
            <a:ext cx="1627635" cy="1627635"/>
          </a:xfrm>
          <a:prstGeom prst="rect">
            <a:avLst/>
          </a:prstGeom>
        </p:spPr>
      </p:pic>
      <p:sp>
        <p:nvSpPr>
          <p:cNvPr id="17" name="Title 16"/>
          <p:cNvSpPr>
            <a:spLocks noGrp="1"/>
          </p:cNvSpPr>
          <p:nvPr>
            <p:ph type="title"/>
          </p:nvPr>
        </p:nvSpPr>
        <p:spPr/>
        <p:txBody>
          <a:bodyPr/>
          <a:lstStyle/>
          <a:p>
            <a:r>
              <a:rPr lang="en-US" dirty="0">
                <a:solidFill>
                  <a:srgbClr val="00B0F0"/>
                </a:solidFill>
              </a:rPr>
              <a:t>Model Management</a:t>
            </a:r>
          </a:p>
        </p:txBody>
      </p:sp>
      <p:sp>
        <p:nvSpPr>
          <p:cNvPr id="4" name="Text Placeholder 5">
            <a:extLst>
              <a:ext uri="{FF2B5EF4-FFF2-40B4-BE49-F238E27FC236}">
                <a16:creationId xmlns:a16="http://schemas.microsoft.com/office/drawing/2014/main" id="{C6ED6EEF-F308-47D7-9BAC-AD6AFC52298B}"/>
              </a:ext>
            </a:extLst>
          </p:cNvPr>
          <p:cNvSpPr txBox="1">
            <a:spLocks/>
          </p:cNvSpPr>
          <p:nvPr/>
        </p:nvSpPr>
        <p:spPr>
          <a:xfrm>
            <a:off x="3310170" y="3429000"/>
            <a:ext cx="2743200" cy="3200400"/>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solidFill>
                  <a:srgbClr val="0070C0"/>
                </a:solidFill>
              </a:rPr>
              <a:t>Model Versioning</a:t>
            </a:r>
            <a:endParaRPr lang="en-US" dirty="0">
              <a:solidFill>
                <a:srgbClr val="0070C0"/>
              </a:solidFill>
            </a:endParaRPr>
          </a:p>
          <a:p>
            <a:pPr lvl="1" algn="ctr"/>
            <a:endParaRPr lang="en-US" dirty="0"/>
          </a:p>
          <a:p>
            <a:pPr lvl="1" algn="ctr"/>
            <a:r>
              <a:rPr lang="en-US" dirty="0"/>
              <a:t>Storing Binaries</a:t>
            </a:r>
          </a:p>
        </p:txBody>
      </p:sp>
      <p:sp>
        <p:nvSpPr>
          <p:cNvPr id="5" name="Text Placeholder 5">
            <a:extLst>
              <a:ext uri="{FF2B5EF4-FFF2-40B4-BE49-F238E27FC236}">
                <a16:creationId xmlns:a16="http://schemas.microsoft.com/office/drawing/2014/main" id="{AA606BA5-47C8-4850-8F26-0745C0E496BF}"/>
              </a:ext>
            </a:extLst>
          </p:cNvPr>
          <p:cNvSpPr txBox="1">
            <a:spLocks/>
          </p:cNvSpPr>
          <p:nvPr/>
        </p:nvSpPr>
        <p:spPr>
          <a:xfrm>
            <a:off x="6217786" y="3429000"/>
            <a:ext cx="2743200" cy="3200400"/>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solidFill>
                  <a:srgbClr val="0070C0"/>
                </a:solidFill>
              </a:rPr>
              <a:t>Model Retraining</a:t>
            </a:r>
            <a:endParaRPr lang="en-US" dirty="0">
              <a:solidFill>
                <a:srgbClr val="0070C0"/>
              </a:solidFill>
            </a:endParaRPr>
          </a:p>
          <a:p>
            <a:pPr lvl="1" algn="ctr"/>
            <a:endParaRPr lang="en-US" dirty="0"/>
          </a:p>
          <a:p>
            <a:pPr lvl="1" algn="ctr"/>
            <a:r>
              <a:rPr lang="en-US" dirty="0"/>
              <a:t>Data Pipeline</a:t>
            </a:r>
          </a:p>
          <a:p>
            <a:pPr lvl="1" algn="ctr"/>
            <a:r>
              <a:rPr lang="en-US" dirty="0"/>
              <a:t>Model drift detection</a:t>
            </a:r>
          </a:p>
          <a:p>
            <a:pPr lvl="1" algn="ctr"/>
            <a:r>
              <a:rPr lang="en-US" dirty="0"/>
              <a:t>Challenger models</a:t>
            </a:r>
          </a:p>
        </p:txBody>
      </p:sp>
      <p:sp>
        <p:nvSpPr>
          <p:cNvPr id="7" name="Text Placeholder 5">
            <a:extLst>
              <a:ext uri="{FF2B5EF4-FFF2-40B4-BE49-F238E27FC236}">
                <a16:creationId xmlns:a16="http://schemas.microsoft.com/office/drawing/2014/main" id="{0F3EEDB2-317B-42CE-9FCF-3349ECEDEA17}"/>
              </a:ext>
            </a:extLst>
          </p:cNvPr>
          <p:cNvSpPr txBox="1">
            <a:spLocks/>
          </p:cNvSpPr>
          <p:nvPr/>
        </p:nvSpPr>
        <p:spPr>
          <a:xfrm>
            <a:off x="9125402" y="3429000"/>
            <a:ext cx="2743200" cy="3200400"/>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solidFill>
                  <a:srgbClr val="0070C0"/>
                </a:solidFill>
              </a:rPr>
              <a:t>Edge Cases</a:t>
            </a:r>
            <a:endParaRPr lang="en-US" dirty="0">
              <a:solidFill>
                <a:srgbClr val="0070C0"/>
              </a:solidFill>
            </a:endParaRPr>
          </a:p>
          <a:p>
            <a:pPr algn="ctr"/>
            <a:endParaRPr lang="en-US" dirty="0">
              <a:solidFill>
                <a:srgbClr val="00B0F0"/>
              </a:solidFill>
            </a:endParaRPr>
          </a:p>
          <a:p>
            <a:pPr lvl="1" algn="ctr"/>
            <a:r>
              <a:rPr lang="en-US" dirty="0"/>
              <a:t>Nulls</a:t>
            </a:r>
          </a:p>
          <a:p>
            <a:pPr lvl="1" algn="ctr"/>
            <a:r>
              <a:rPr lang="en-US" dirty="0"/>
              <a:t>New categorical data</a:t>
            </a:r>
          </a:p>
          <a:p>
            <a:pPr lvl="1" algn="ctr"/>
            <a:r>
              <a:rPr lang="en-US" dirty="0"/>
              <a:t>Numeric out of range</a:t>
            </a:r>
          </a:p>
          <a:p>
            <a:pPr lvl="1" algn="ctr"/>
            <a:r>
              <a:rPr lang="en-US" dirty="0"/>
              <a:t>Does not conform to business rules</a:t>
            </a:r>
          </a:p>
        </p:txBody>
      </p:sp>
      <p:sp>
        <p:nvSpPr>
          <p:cNvPr id="13" name="Text Placeholder 5">
            <a:extLst>
              <a:ext uri="{FF2B5EF4-FFF2-40B4-BE49-F238E27FC236}">
                <a16:creationId xmlns:a16="http://schemas.microsoft.com/office/drawing/2014/main" id="{F07497F5-81F9-423A-B61A-86776A08BF5D}"/>
              </a:ext>
            </a:extLst>
          </p:cNvPr>
          <p:cNvSpPr txBox="1">
            <a:spLocks/>
          </p:cNvSpPr>
          <p:nvPr/>
        </p:nvSpPr>
        <p:spPr>
          <a:xfrm>
            <a:off x="402554" y="3429000"/>
            <a:ext cx="2743200" cy="3200400"/>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solidFill>
                  <a:srgbClr val="0070C0"/>
                </a:solidFill>
              </a:rPr>
              <a:t>Model Telemetry</a:t>
            </a:r>
            <a:endParaRPr lang="en-US" dirty="0">
              <a:solidFill>
                <a:srgbClr val="0070C0"/>
              </a:solidFill>
            </a:endParaRPr>
          </a:p>
          <a:p>
            <a:pPr lvl="1" algn="ctr"/>
            <a:endParaRPr lang="en-US" dirty="0"/>
          </a:p>
          <a:p>
            <a:pPr lvl="1" algn="ctr"/>
            <a:r>
              <a:rPr lang="en-US" dirty="0"/>
              <a:t>Number of requests</a:t>
            </a:r>
          </a:p>
          <a:p>
            <a:pPr lvl="1" algn="ctr"/>
            <a:r>
              <a:rPr lang="en-US" dirty="0"/>
              <a:t>Number of failures</a:t>
            </a:r>
          </a:p>
          <a:p>
            <a:pPr lvl="1" algn="ctr"/>
            <a:r>
              <a:rPr lang="en-US" dirty="0"/>
              <a:t>Latency</a:t>
            </a:r>
          </a:p>
          <a:p>
            <a:pPr lvl="1" algn="ctr"/>
            <a:r>
              <a:rPr lang="en-US" dirty="0"/>
              <a:t>Record input and output</a:t>
            </a:r>
          </a:p>
        </p:txBody>
      </p:sp>
      <p:pic>
        <p:nvPicPr>
          <p:cNvPr id="23" name="Picture 22" descr="A picture containing drawing&#10;&#10;Description automatically generated">
            <a:extLst>
              <a:ext uri="{FF2B5EF4-FFF2-40B4-BE49-F238E27FC236}">
                <a16:creationId xmlns:a16="http://schemas.microsoft.com/office/drawing/2014/main" id="{F6A4A13D-1FE7-4A1A-A6BC-91DD2F189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336" y="1622415"/>
            <a:ext cx="1627635" cy="1630683"/>
          </a:xfrm>
          <a:prstGeom prst="rect">
            <a:avLst/>
          </a:prstGeom>
        </p:spPr>
      </p:pic>
      <p:pic>
        <p:nvPicPr>
          <p:cNvPr id="25" name="Picture 24" descr="A picture containing clock&#10;&#10;Description automatically generated">
            <a:extLst>
              <a:ext uri="{FF2B5EF4-FFF2-40B4-BE49-F238E27FC236}">
                <a16:creationId xmlns:a16="http://schemas.microsoft.com/office/drawing/2014/main" id="{C55C57D7-2C46-4A70-A01A-8F7D36BBB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4044" y="1625463"/>
            <a:ext cx="1630683" cy="1627635"/>
          </a:xfrm>
          <a:prstGeom prst="rect">
            <a:avLst/>
          </a:prstGeom>
        </p:spPr>
      </p:pic>
      <p:pic>
        <p:nvPicPr>
          <p:cNvPr id="27" name="Picture 26" descr="A close up of a sign&#10;&#10;Description automatically generated">
            <a:extLst>
              <a:ext uri="{FF2B5EF4-FFF2-40B4-BE49-F238E27FC236}">
                <a16:creationId xmlns:a16="http://schemas.microsoft.com/office/drawing/2014/main" id="{381282C8-5675-4307-9DF8-ABFCF96384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7952" y="1625463"/>
            <a:ext cx="1627635" cy="1627635"/>
          </a:xfrm>
          <a:prstGeom prst="rect">
            <a:avLst/>
          </a:prstGeom>
        </p:spPr>
      </p:pic>
    </p:spTree>
    <p:extLst>
      <p:ext uri="{BB962C8B-B14F-4D97-AF65-F5344CB8AC3E}">
        <p14:creationId xmlns:p14="http://schemas.microsoft.com/office/powerpoint/2010/main" val="207105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17B2E-857F-43F9-B4B2-0D3307DC6F1F}"/>
              </a:ext>
            </a:extLst>
          </p:cNvPr>
          <p:cNvSpPr>
            <a:spLocks noGrp="1"/>
          </p:cNvSpPr>
          <p:nvPr>
            <p:ph type="title"/>
          </p:nvPr>
        </p:nvSpPr>
        <p:spPr/>
        <p:txBody>
          <a:bodyPr/>
          <a:lstStyle/>
          <a:p>
            <a:r>
              <a:rPr lang="en-US"/>
              <a:t>Challenges of Machine Learning Projects</a:t>
            </a:r>
          </a:p>
        </p:txBody>
      </p:sp>
      <p:sp>
        <p:nvSpPr>
          <p:cNvPr id="3" name="Content Placeholder 2">
            <a:extLst>
              <a:ext uri="{FF2B5EF4-FFF2-40B4-BE49-F238E27FC236}">
                <a16:creationId xmlns:a16="http://schemas.microsoft.com/office/drawing/2014/main" id="{37A09B4E-6209-4233-A67C-1578345CD07F}"/>
              </a:ext>
            </a:extLst>
          </p:cNvPr>
          <p:cNvSpPr>
            <a:spLocks noGrp="1"/>
          </p:cNvSpPr>
          <p:nvPr>
            <p:ph type="body" sz="quarter" idx="10"/>
          </p:nvPr>
        </p:nvSpPr>
        <p:spPr>
          <a:xfrm>
            <a:off x="5008563" y="985254"/>
            <a:ext cx="6599409" cy="4887492"/>
          </a:xfrm>
        </p:spPr>
        <p:txBody>
          <a:bodyPr/>
          <a:lstStyle/>
          <a:p>
            <a:pPr marL="457200" indent="-457200">
              <a:buFont typeface="Arial" panose="020B0604020202020204" pitchFamily="34" charset="0"/>
              <a:buChar char="•"/>
            </a:pPr>
            <a:r>
              <a:rPr lang="en-US" dirty="0"/>
              <a:t>Misunderstanding the project’s goal</a:t>
            </a:r>
          </a:p>
          <a:p>
            <a:pPr marL="457200" indent="-457200">
              <a:buFont typeface="Arial" panose="020B0604020202020204" pitchFamily="34" charset="0"/>
              <a:buChar char="•"/>
            </a:pPr>
            <a:r>
              <a:rPr lang="en-US" dirty="0"/>
              <a:t>Not defining a goal/success criteria</a:t>
            </a:r>
          </a:p>
          <a:p>
            <a:pPr marL="457200" indent="-457200">
              <a:buFont typeface="Arial" panose="020B0604020202020204" pitchFamily="34" charset="0"/>
              <a:buChar char="•"/>
            </a:pPr>
            <a:r>
              <a:rPr lang="en-US" dirty="0"/>
              <a:t>Model fails to generalize to new data</a:t>
            </a:r>
          </a:p>
          <a:p>
            <a:pPr marL="457200" indent="-457200">
              <a:buFont typeface="Arial" panose="020B0604020202020204" pitchFamily="34" charset="0"/>
              <a:buChar char="•"/>
            </a:pPr>
            <a:r>
              <a:rPr lang="en-US" dirty="0"/>
              <a:t>The model is considered “set in stone” and never re-evaluated / re-trained.</a:t>
            </a:r>
          </a:p>
          <a:p>
            <a:pPr marL="457200" indent="-457200">
              <a:buFont typeface="Arial" panose="020B0604020202020204" pitchFamily="34" charset="0"/>
              <a:buChar char="•"/>
            </a:pPr>
            <a:r>
              <a:rPr lang="en-US" dirty="0"/>
              <a:t>Business users lack buy-in</a:t>
            </a:r>
          </a:p>
          <a:p>
            <a:pPr marL="457200" indent="-457200">
              <a:buFont typeface="Arial" panose="020B0604020202020204" pitchFamily="34" charset="0"/>
              <a:buChar char="•"/>
            </a:pPr>
            <a:r>
              <a:rPr lang="en-US" dirty="0"/>
              <a:t>Reinventing the wheel</a:t>
            </a:r>
          </a:p>
          <a:p>
            <a:pPr marL="457200" indent="-457200">
              <a:buFont typeface="Arial" panose="020B0604020202020204" pitchFamily="34" charset="0"/>
              <a:buChar char="•"/>
            </a:pPr>
            <a:r>
              <a:rPr lang="en-US" dirty="0"/>
              <a:t>Limited reuse of modeling efforts</a:t>
            </a:r>
          </a:p>
        </p:txBody>
      </p:sp>
    </p:spTree>
    <p:extLst>
      <p:ext uri="{BB962C8B-B14F-4D97-AF65-F5344CB8AC3E}">
        <p14:creationId xmlns:p14="http://schemas.microsoft.com/office/powerpoint/2010/main" val="6360840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AEAA-B34C-44B2-843D-0F25BF0110DF}"/>
              </a:ext>
            </a:extLst>
          </p:cNvPr>
          <p:cNvSpPr>
            <a:spLocks noGrp="1"/>
          </p:cNvSpPr>
          <p:nvPr>
            <p:ph type="title"/>
          </p:nvPr>
        </p:nvSpPr>
        <p:spPr>
          <a:xfrm>
            <a:off x="584200" y="2025650"/>
            <a:ext cx="4161981" cy="1403350"/>
          </a:xfrm>
        </p:spPr>
        <p:txBody>
          <a:bodyPr/>
          <a:lstStyle/>
          <a:p>
            <a:r>
              <a:rPr lang="en-US" dirty="0"/>
              <a:t>Artifacts of Deployment</a:t>
            </a:r>
          </a:p>
        </p:txBody>
      </p:sp>
      <p:sp>
        <p:nvSpPr>
          <p:cNvPr id="3" name="Text Placeholder 2">
            <a:extLst>
              <a:ext uri="{FF2B5EF4-FFF2-40B4-BE49-F238E27FC236}">
                <a16:creationId xmlns:a16="http://schemas.microsoft.com/office/drawing/2014/main" id="{05BCF762-AEF7-4BEC-9B47-E417878B91DF}"/>
              </a:ext>
            </a:extLst>
          </p:cNvPr>
          <p:cNvSpPr>
            <a:spLocks noGrp="1"/>
          </p:cNvSpPr>
          <p:nvPr>
            <p:ph type="body" sz="quarter" idx="10"/>
          </p:nvPr>
        </p:nvSpPr>
        <p:spPr>
          <a:xfrm>
            <a:off x="584200" y="3535541"/>
            <a:ext cx="4162425" cy="1489639"/>
          </a:xfrm>
        </p:spPr>
        <p:txBody>
          <a:bodyPr/>
          <a:lstStyle/>
          <a:p>
            <a:r>
              <a:rPr lang="en-US" dirty="0"/>
              <a:t>Final model </a:t>
            </a:r>
          </a:p>
          <a:p>
            <a:r>
              <a:rPr lang="en-US" dirty="0"/>
              <a:t>Final Architecture and Documentation</a:t>
            </a:r>
          </a:p>
          <a:p>
            <a:r>
              <a:rPr lang="en-US" dirty="0"/>
              <a:t>Telemetry dashboard</a:t>
            </a:r>
          </a:p>
        </p:txBody>
      </p:sp>
      <p:pic>
        <p:nvPicPr>
          <p:cNvPr id="6" name="Picture Placeholder 5" descr="A person sitting at a desk looking at a computer&#10;&#10;Description automatically generated">
            <a:extLst>
              <a:ext uri="{FF2B5EF4-FFF2-40B4-BE49-F238E27FC236}">
                <a16:creationId xmlns:a16="http://schemas.microsoft.com/office/drawing/2014/main" id="{085CAE68-746F-4B6D-A4F9-516099FFC87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75" r="16675"/>
          <a:stretch>
            <a:fillRect/>
          </a:stretch>
        </p:blipFill>
        <p:spPr/>
      </p:pic>
    </p:spTree>
    <p:extLst>
      <p:ext uri="{BB962C8B-B14F-4D97-AF65-F5344CB8AC3E}">
        <p14:creationId xmlns:p14="http://schemas.microsoft.com/office/powerpoint/2010/main" val="4294965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CEAB00-3C57-4662-9633-9EB62E3E7B59}"/>
              </a:ext>
            </a:extLst>
          </p:cNvPr>
          <p:cNvSpPr>
            <a:spLocks noGrp="1"/>
          </p:cNvSpPr>
          <p:nvPr>
            <p:ph type="title"/>
          </p:nvPr>
        </p:nvSpPr>
        <p:spPr/>
        <p:txBody>
          <a:bodyPr/>
          <a:lstStyle/>
          <a:p>
            <a:r>
              <a:rPr lang="en-US"/>
              <a:t>Customer Acceptance</a:t>
            </a:r>
          </a:p>
        </p:txBody>
      </p:sp>
    </p:spTree>
    <p:extLst>
      <p:ext uri="{BB962C8B-B14F-4D97-AF65-F5344CB8AC3E}">
        <p14:creationId xmlns:p14="http://schemas.microsoft.com/office/powerpoint/2010/main" val="65540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A1FC-CEA8-45F3-AB75-649F0D9BCF51}"/>
              </a:ext>
            </a:extLst>
          </p:cNvPr>
          <p:cNvSpPr>
            <a:spLocks noGrp="1"/>
          </p:cNvSpPr>
          <p:nvPr>
            <p:ph type="title"/>
          </p:nvPr>
        </p:nvSpPr>
        <p:spPr/>
        <p:txBody>
          <a:bodyPr/>
          <a:lstStyle/>
          <a:p>
            <a:r>
              <a:rPr lang="en-US" b="1" dirty="0"/>
              <a:t>How to Do It</a:t>
            </a:r>
          </a:p>
        </p:txBody>
      </p:sp>
      <p:sp>
        <p:nvSpPr>
          <p:cNvPr id="3" name="Content Placeholder 2">
            <a:extLst>
              <a:ext uri="{FF2B5EF4-FFF2-40B4-BE49-F238E27FC236}">
                <a16:creationId xmlns:a16="http://schemas.microsoft.com/office/drawing/2014/main" id="{EE29DB12-156C-44F8-8806-A0A3D0AC5071}"/>
              </a:ext>
            </a:extLst>
          </p:cNvPr>
          <p:cNvSpPr>
            <a:spLocks noGrp="1"/>
          </p:cNvSpPr>
          <p:nvPr>
            <p:ph type="body" sz="quarter" idx="16"/>
          </p:nvPr>
        </p:nvSpPr>
        <p:spPr>
          <a:xfrm>
            <a:off x="581594" y="5052673"/>
            <a:ext cx="5367528" cy="1127410"/>
          </a:xfrm>
        </p:spPr>
        <p:txBody>
          <a:bodyPr>
            <a:noAutofit/>
          </a:bodyPr>
          <a:lstStyle/>
          <a:p>
            <a:pPr marL="0" indent="0">
              <a:buNone/>
            </a:pPr>
            <a:r>
              <a:rPr lang="en-US" sz="2400" dirty="0">
                <a:solidFill>
                  <a:srgbClr val="00B0F0"/>
                </a:solidFill>
              </a:rPr>
              <a:t>Validation</a:t>
            </a:r>
          </a:p>
          <a:p>
            <a:r>
              <a:rPr lang="en-US" dirty="0"/>
              <a:t>Confirm deployed model </a:t>
            </a:r>
          </a:p>
          <a:p>
            <a:r>
              <a:rPr lang="en-US" dirty="0"/>
              <a:t>meets customer needs</a:t>
            </a:r>
          </a:p>
        </p:txBody>
      </p:sp>
      <p:pic>
        <p:nvPicPr>
          <p:cNvPr id="9" name="Picture Placeholder 8" descr="A picture containing person, indoor, young, boy&#10;&#10;Description automatically generated">
            <a:extLst>
              <a:ext uri="{FF2B5EF4-FFF2-40B4-BE49-F238E27FC236}">
                <a16:creationId xmlns:a16="http://schemas.microsoft.com/office/drawing/2014/main" id="{3CAF6CE4-349F-4984-8999-16B51C74736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52" b="1452"/>
          <a:stretch>
            <a:fillRect/>
          </a:stretch>
        </p:blipFill>
        <p:spPr>
          <a:xfrm>
            <a:off x="582613" y="1414463"/>
            <a:ext cx="5367337" cy="3473450"/>
          </a:xfrm>
        </p:spPr>
      </p:pic>
      <p:sp>
        <p:nvSpPr>
          <p:cNvPr id="4" name="Content Placeholder 3">
            <a:extLst>
              <a:ext uri="{FF2B5EF4-FFF2-40B4-BE49-F238E27FC236}">
                <a16:creationId xmlns:a16="http://schemas.microsoft.com/office/drawing/2014/main" id="{014EEAB7-96AC-4BCF-B74A-43B1E3E94DB0}"/>
              </a:ext>
            </a:extLst>
          </p:cNvPr>
          <p:cNvSpPr>
            <a:spLocks noGrp="1"/>
          </p:cNvSpPr>
          <p:nvPr>
            <p:ph type="body" sz="quarter" idx="18"/>
          </p:nvPr>
        </p:nvSpPr>
        <p:spPr>
          <a:xfrm>
            <a:off x="6239255" y="5052673"/>
            <a:ext cx="5367528" cy="1070654"/>
          </a:xfrm>
        </p:spPr>
        <p:txBody>
          <a:bodyPr>
            <a:noAutofit/>
          </a:bodyPr>
          <a:lstStyle/>
          <a:p>
            <a:pPr marL="0" indent="0">
              <a:buNone/>
            </a:pPr>
            <a:r>
              <a:rPr lang="en-US" sz="2400" dirty="0">
                <a:solidFill>
                  <a:srgbClr val="00B0F0"/>
                </a:solidFill>
              </a:rPr>
              <a:t>Hand-Off</a:t>
            </a:r>
          </a:p>
          <a:p>
            <a:r>
              <a:rPr lang="en-US" dirty="0"/>
              <a:t>Finalize Documentation</a:t>
            </a:r>
          </a:p>
          <a:p>
            <a:r>
              <a:rPr lang="en-US" dirty="0"/>
              <a:t>Generate Operation Guide</a:t>
            </a:r>
          </a:p>
        </p:txBody>
      </p:sp>
      <p:pic>
        <p:nvPicPr>
          <p:cNvPr id="11" name="Picture Placeholder 10" descr="A group of people sitting at a table&#10;&#10;Description automatically generated">
            <a:extLst>
              <a:ext uri="{FF2B5EF4-FFF2-40B4-BE49-F238E27FC236}">
                <a16:creationId xmlns:a16="http://schemas.microsoft.com/office/drawing/2014/main" id="{7A8B4BB8-6F84-44A8-8194-09F89F9A1C8B}"/>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t="1452" b="1452"/>
          <a:stretch>
            <a:fillRect/>
          </a:stretch>
        </p:blipFill>
        <p:spPr>
          <a:xfrm>
            <a:off x="6238875" y="1414463"/>
            <a:ext cx="5367338" cy="3473450"/>
          </a:xfrm>
          <a:prstGeom prst="rect">
            <a:avLst/>
          </a:prstGeom>
        </p:spPr>
      </p:pic>
    </p:spTree>
    <p:extLst>
      <p:ext uri="{BB962C8B-B14F-4D97-AF65-F5344CB8AC3E}">
        <p14:creationId xmlns:p14="http://schemas.microsoft.com/office/powerpoint/2010/main" val="18421558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00B0F0"/>
                </a:solidFill>
              </a:rPr>
              <a:t>Validation</a:t>
            </a:r>
          </a:p>
        </p:txBody>
      </p:sp>
      <p:sp>
        <p:nvSpPr>
          <p:cNvPr id="4" name="Text Placeholder 5">
            <a:extLst>
              <a:ext uri="{FF2B5EF4-FFF2-40B4-BE49-F238E27FC236}">
                <a16:creationId xmlns:a16="http://schemas.microsoft.com/office/drawing/2014/main" id="{C6ED6EEF-F308-47D7-9BAC-AD6AFC52298B}"/>
              </a:ext>
            </a:extLst>
          </p:cNvPr>
          <p:cNvSpPr txBox="1">
            <a:spLocks/>
          </p:cNvSpPr>
          <p:nvPr/>
        </p:nvSpPr>
        <p:spPr>
          <a:xfrm>
            <a:off x="2891086" y="3835400"/>
            <a:ext cx="2743200" cy="3200400"/>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n-lt"/>
              </a:rPr>
              <a:t>Predictions perform within expected bounds</a:t>
            </a:r>
          </a:p>
          <a:p>
            <a:pPr lvl="1" algn="ctr"/>
            <a:endParaRPr lang="en-US" dirty="0"/>
          </a:p>
        </p:txBody>
      </p:sp>
      <p:sp>
        <p:nvSpPr>
          <p:cNvPr id="5" name="Text Placeholder 5">
            <a:extLst>
              <a:ext uri="{FF2B5EF4-FFF2-40B4-BE49-F238E27FC236}">
                <a16:creationId xmlns:a16="http://schemas.microsoft.com/office/drawing/2014/main" id="{AA606BA5-47C8-4850-8F26-0745C0E496BF}"/>
              </a:ext>
            </a:extLst>
          </p:cNvPr>
          <p:cNvSpPr txBox="1">
            <a:spLocks/>
          </p:cNvSpPr>
          <p:nvPr/>
        </p:nvSpPr>
        <p:spPr>
          <a:xfrm>
            <a:off x="6557714" y="3835400"/>
            <a:ext cx="2743200" cy="3200400"/>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latin typeface="+mn-lt"/>
              </a:rPr>
              <a:t>Deployment can be integrated with end user application</a:t>
            </a:r>
          </a:p>
        </p:txBody>
      </p:sp>
      <p:pic>
        <p:nvPicPr>
          <p:cNvPr id="12" name="Picture 11" descr="A picture containing drawing&#10;&#10;Description automatically generated">
            <a:extLst>
              <a:ext uri="{FF2B5EF4-FFF2-40B4-BE49-F238E27FC236}">
                <a16:creationId xmlns:a16="http://schemas.microsoft.com/office/drawing/2014/main" id="{5557E9DC-C5C6-400A-85F1-1A172E5BA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8868" y="2015443"/>
            <a:ext cx="1627635" cy="1627635"/>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07AD1E03-85F1-4372-86C7-E57733D86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496" y="2015443"/>
            <a:ext cx="1627635" cy="1627635"/>
          </a:xfrm>
          <a:prstGeom prst="rect">
            <a:avLst/>
          </a:prstGeom>
        </p:spPr>
      </p:pic>
    </p:spTree>
    <p:extLst>
      <p:ext uri="{BB962C8B-B14F-4D97-AF65-F5344CB8AC3E}">
        <p14:creationId xmlns:p14="http://schemas.microsoft.com/office/powerpoint/2010/main" val="313700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lock, drawing&#10;&#10;Description automatically generated">
            <a:extLst>
              <a:ext uri="{FF2B5EF4-FFF2-40B4-BE49-F238E27FC236}">
                <a16:creationId xmlns:a16="http://schemas.microsoft.com/office/drawing/2014/main" id="{411A31D9-50B3-4B33-B5EB-D058671CC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452" y="1370279"/>
            <a:ext cx="1627635" cy="1630683"/>
          </a:xfrm>
          <a:prstGeom prst="rect">
            <a:avLst/>
          </a:prstGeom>
        </p:spPr>
      </p:pic>
      <p:sp>
        <p:nvSpPr>
          <p:cNvPr id="17" name="Title 16"/>
          <p:cNvSpPr>
            <a:spLocks noGrp="1"/>
          </p:cNvSpPr>
          <p:nvPr>
            <p:ph type="title"/>
          </p:nvPr>
        </p:nvSpPr>
        <p:spPr/>
        <p:txBody>
          <a:bodyPr/>
          <a:lstStyle/>
          <a:p>
            <a:r>
              <a:rPr lang="en-US" dirty="0">
                <a:solidFill>
                  <a:srgbClr val="00B0F0"/>
                </a:solidFill>
              </a:rPr>
              <a:t>Hand Off</a:t>
            </a:r>
          </a:p>
        </p:txBody>
      </p:sp>
      <p:sp>
        <p:nvSpPr>
          <p:cNvPr id="4" name="Text Placeholder 5">
            <a:extLst>
              <a:ext uri="{FF2B5EF4-FFF2-40B4-BE49-F238E27FC236}">
                <a16:creationId xmlns:a16="http://schemas.microsoft.com/office/drawing/2014/main" id="{C6ED6EEF-F308-47D7-9BAC-AD6AFC52298B}"/>
              </a:ext>
            </a:extLst>
          </p:cNvPr>
          <p:cNvSpPr txBox="1">
            <a:spLocks/>
          </p:cNvSpPr>
          <p:nvPr/>
        </p:nvSpPr>
        <p:spPr>
          <a:xfrm>
            <a:off x="1894541" y="3105631"/>
            <a:ext cx="4201459" cy="3595487"/>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dirty="0">
                <a:solidFill>
                  <a:srgbClr val="00B0F0"/>
                </a:solidFill>
              </a:rPr>
              <a:t>Documentation</a:t>
            </a:r>
          </a:p>
          <a:p>
            <a:pPr lvl="1" algn="ctr"/>
            <a:endParaRPr lang="en-US" dirty="0"/>
          </a:p>
          <a:p>
            <a:pPr lvl="1" algn="ctr"/>
            <a:r>
              <a:rPr lang="en-US" dirty="0"/>
              <a:t>Final model architecture diagram</a:t>
            </a:r>
          </a:p>
          <a:p>
            <a:pPr lvl="1" algn="ctr"/>
            <a:r>
              <a:rPr lang="en-US" dirty="0"/>
              <a:t>Data Pipeline diagram</a:t>
            </a:r>
          </a:p>
          <a:p>
            <a:pPr lvl="1" algn="ctr"/>
            <a:r>
              <a:rPr lang="en-US" dirty="0"/>
              <a:t>Steps to pre-process</a:t>
            </a:r>
          </a:p>
          <a:p>
            <a:pPr lvl="1" algn="ctr"/>
            <a:r>
              <a:rPr lang="en-US" dirty="0"/>
              <a:t>Validation techniques</a:t>
            </a:r>
          </a:p>
          <a:p>
            <a:pPr lvl="1" algn="ctr"/>
            <a:r>
              <a:rPr lang="en-US" dirty="0"/>
              <a:t>All code / functions documented</a:t>
            </a:r>
          </a:p>
          <a:p>
            <a:pPr lvl="1" algn="ctr"/>
            <a:r>
              <a:rPr lang="en-US" dirty="0"/>
              <a:t>Purpose and Benefits of model</a:t>
            </a:r>
          </a:p>
          <a:p>
            <a:pPr lvl="1" algn="ctr"/>
            <a:endParaRPr lang="en-US" dirty="0"/>
          </a:p>
        </p:txBody>
      </p:sp>
      <p:sp>
        <p:nvSpPr>
          <p:cNvPr id="10" name="Text Placeholder 5">
            <a:extLst>
              <a:ext uri="{FF2B5EF4-FFF2-40B4-BE49-F238E27FC236}">
                <a16:creationId xmlns:a16="http://schemas.microsoft.com/office/drawing/2014/main" id="{54F4A35A-6D7E-4CCD-8783-C87A0A681FFD}"/>
              </a:ext>
            </a:extLst>
          </p:cNvPr>
          <p:cNvSpPr txBox="1">
            <a:spLocks/>
          </p:cNvSpPr>
          <p:nvPr/>
        </p:nvSpPr>
        <p:spPr>
          <a:xfrm>
            <a:off x="6096000" y="3105631"/>
            <a:ext cx="4201459" cy="3595487"/>
          </a:xfrm>
          <a:prstGeom prst="rect">
            <a:avLst/>
          </a:prstGeom>
        </p:spPr>
        <p:txBody>
          <a:bodyPr vert="horz" wrap="square" lIns="0" tIns="91440" rIns="146304"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dirty="0">
                <a:solidFill>
                  <a:srgbClr val="00B0F0"/>
                </a:solidFill>
              </a:rPr>
              <a:t>Operation Guide</a:t>
            </a:r>
          </a:p>
          <a:p>
            <a:pPr lvl="1" algn="ctr"/>
            <a:endParaRPr lang="en-US" dirty="0"/>
          </a:p>
          <a:p>
            <a:pPr lvl="1" algn="ctr"/>
            <a:r>
              <a:rPr lang="en-US" dirty="0"/>
              <a:t>Metrics dashboard</a:t>
            </a:r>
          </a:p>
          <a:p>
            <a:pPr lvl="1" algn="ctr"/>
            <a:r>
              <a:rPr lang="en-US" dirty="0"/>
              <a:t>Required fields</a:t>
            </a:r>
          </a:p>
          <a:p>
            <a:pPr lvl="1" algn="ctr"/>
            <a:r>
              <a:rPr lang="en-US" dirty="0"/>
              <a:t>How edge cases are handled</a:t>
            </a:r>
          </a:p>
          <a:p>
            <a:pPr lvl="1" algn="ctr"/>
            <a:r>
              <a:rPr lang="en-US" dirty="0"/>
              <a:t>Authentication</a:t>
            </a:r>
          </a:p>
          <a:p>
            <a:pPr lvl="1" algn="ctr"/>
            <a:r>
              <a:rPr lang="en-US" dirty="0"/>
              <a:t>Security</a:t>
            </a:r>
          </a:p>
          <a:p>
            <a:pPr lvl="1" algn="ctr"/>
            <a:endParaRPr lang="en-US" dirty="0"/>
          </a:p>
        </p:txBody>
      </p:sp>
      <p:pic>
        <p:nvPicPr>
          <p:cNvPr id="16" name="Picture 15" descr="A close up of a logo&#10;&#10;Description automatically generated">
            <a:extLst>
              <a:ext uri="{FF2B5EF4-FFF2-40B4-BE49-F238E27FC236}">
                <a16:creationId xmlns:a16="http://schemas.microsoft.com/office/drawing/2014/main" id="{7E52D78F-5BCB-4B9E-9D9C-E836A7E58E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915" y="1370279"/>
            <a:ext cx="1627635" cy="1627635"/>
          </a:xfrm>
          <a:prstGeom prst="rect">
            <a:avLst/>
          </a:prstGeom>
        </p:spPr>
      </p:pic>
    </p:spTree>
    <p:extLst>
      <p:ext uri="{BB962C8B-B14F-4D97-AF65-F5344CB8AC3E}">
        <p14:creationId xmlns:p14="http://schemas.microsoft.com/office/powerpoint/2010/main" val="20806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AEAA-B34C-44B2-843D-0F25BF0110DF}"/>
              </a:ext>
            </a:extLst>
          </p:cNvPr>
          <p:cNvSpPr>
            <a:spLocks noGrp="1"/>
          </p:cNvSpPr>
          <p:nvPr>
            <p:ph type="title"/>
          </p:nvPr>
        </p:nvSpPr>
        <p:spPr>
          <a:xfrm>
            <a:off x="584200" y="1767007"/>
            <a:ext cx="4161981" cy="1661993"/>
          </a:xfrm>
        </p:spPr>
        <p:txBody>
          <a:bodyPr/>
          <a:lstStyle/>
          <a:p>
            <a:r>
              <a:rPr lang="en-US" dirty="0"/>
              <a:t>Artifacts of Customer Acceptance</a:t>
            </a:r>
          </a:p>
        </p:txBody>
      </p:sp>
      <p:sp>
        <p:nvSpPr>
          <p:cNvPr id="3" name="Text Placeholder 2">
            <a:extLst>
              <a:ext uri="{FF2B5EF4-FFF2-40B4-BE49-F238E27FC236}">
                <a16:creationId xmlns:a16="http://schemas.microsoft.com/office/drawing/2014/main" id="{05BCF762-AEF7-4BEC-9B47-E417878B91DF}"/>
              </a:ext>
            </a:extLst>
          </p:cNvPr>
          <p:cNvSpPr>
            <a:spLocks noGrp="1"/>
          </p:cNvSpPr>
          <p:nvPr>
            <p:ph type="body" sz="quarter" idx="10"/>
          </p:nvPr>
        </p:nvSpPr>
        <p:spPr>
          <a:xfrm>
            <a:off x="584200" y="3535541"/>
            <a:ext cx="4162425" cy="744819"/>
          </a:xfrm>
        </p:spPr>
        <p:txBody>
          <a:bodyPr/>
          <a:lstStyle/>
          <a:p>
            <a:r>
              <a:rPr lang="en-US" dirty="0"/>
              <a:t>Exit report of the project </a:t>
            </a:r>
          </a:p>
          <a:p>
            <a:r>
              <a:rPr lang="en-US" dirty="0"/>
              <a:t>for the customer</a:t>
            </a:r>
          </a:p>
        </p:txBody>
      </p:sp>
      <p:pic>
        <p:nvPicPr>
          <p:cNvPr id="12" name="Picture Placeholder 11" descr="Two people sitting on a chair&#10;&#10;Description automatically generated">
            <a:extLst>
              <a:ext uri="{FF2B5EF4-FFF2-40B4-BE49-F238E27FC236}">
                <a16:creationId xmlns:a16="http://schemas.microsoft.com/office/drawing/2014/main" id="{4CFD9F2E-9614-47F0-AE28-560BEC6EE60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600" r="16600"/>
          <a:stretch>
            <a:fillRect/>
          </a:stretch>
        </p:blipFill>
        <p:spPr/>
      </p:pic>
    </p:spTree>
    <p:extLst>
      <p:ext uri="{BB962C8B-B14F-4D97-AF65-F5344CB8AC3E}">
        <p14:creationId xmlns:p14="http://schemas.microsoft.com/office/powerpoint/2010/main" val="4711781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00EDEE-32AB-4914-92FB-874CA3C249D4}"/>
              </a:ext>
            </a:extLst>
          </p:cNvPr>
          <p:cNvSpPr>
            <a:spLocks noGrp="1"/>
          </p:cNvSpPr>
          <p:nvPr>
            <p:ph type="title" idx="4294967295"/>
          </p:nvPr>
        </p:nvSpPr>
        <p:spPr>
          <a:xfrm>
            <a:off x="507176" y="3204579"/>
            <a:ext cx="4167188" cy="1108075"/>
          </a:xfrm>
        </p:spPr>
        <p:txBody>
          <a:bodyPr/>
          <a:lstStyle/>
          <a:p>
            <a:r>
              <a:rPr lang="en-US" dirty="0"/>
              <a:t>Thank You</a:t>
            </a:r>
          </a:p>
        </p:txBody>
      </p:sp>
    </p:spTree>
    <p:extLst>
      <p:ext uri="{BB962C8B-B14F-4D97-AF65-F5344CB8AC3E}">
        <p14:creationId xmlns:p14="http://schemas.microsoft.com/office/powerpoint/2010/main" val="41177779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7D504-4ECF-477E-9215-3AF806456E5A}"/>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rgbClr val="00B0F0"/>
                </a:solidFill>
              </a:rPr>
              <a:t>Data Science Lifecycle</a:t>
            </a:r>
          </a:p>
        </p:txBody>
      </p:sp>
      <p:pic>
        <p:nvPicPr>
          <p:cNvPr id="1026" name="Picture 2" descr="TDSP-Lifecycle2">
            <a:extLst>
              <a:ext uri="{FF2B5EF4-FFF2-40B4-BE49-F238E27FC236}">
                <a16:creationId xmlns:a16="http://schemas.microsoft.com/office/drawing/2014/main" id="{20C98F67-8C4F-4C93-A3A4-90FAE54D55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972"/>
          <a:stretch/>
        </p:blipFill>
        <p:spPr bwMode="auto">
          <a:xfrm>
            <a:off x="2060908" y="1098443"/>
            <a:ext cx="8070184" cy="5593111"/>
          </a:xfrm>
          <a:prstGeom prst="rect">
            <a:avLst/>
          </a:prstGeom>
          <a:solidFill>
            <a:srgbClr val="FFFFFF"/>
          </a:solidFill>
        </p:spPr>
      </p:pic>
    </p:spTree>
    <p:extLst>
      <p:ext uri="{BB962C8B-B14F-4D97-AF65-F5344CB8AC3E}">
        <p14:creationId xmlns:p14="http://schemas.microsoft.com/office/powerpoint/2010/main" val="31817006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CEAB00-3C57-4662-9633-9EB62E3E7B59}"/>
              </a:ext>
            </a:extLst>
          </p:cNvPr>
          <p:cNvSpPr>
            <a:spLocks noGrp="1"/>
          </p:cNvSpPr>
          <p:nvPr>
            <p:ph type="title"/>
          </p:nvPr>
        </p:nvSpPr>
        <p:spPr>
          <a:xfrm>
            <a:off x="585216" y="3035808"/>
            <a:ext cx="9144000" cy="498598"/>
          </a:xfrm>
          <a:prstGeom prst="rect">
            <a:avLst/>
          </a:prstGeom>
          <a:noFill/>
        </p:spPr>
        <p:txBody>
          <a:bodyPr wrap="square" anchor="b">
            <a:normAutofit/>
          </a:bodyPr>
          <a:lstStyle/>
          <a:p>
            <a:r>
              <a:rPr lang="en-US" sz="3600" dirty="0"/>
              <a:t>Business Understanding</a:t>
            </a:r>
          </a:p>
        </p:txBody>
      </p:sp>
    </p:spTree>
    <p:extLst>
      <p:ext uri="{BB962C8B-B14F-4D97-AF65-F5344CB8AC3E}">
        <p14:creationId xmlns:p14="http://schemas.microsoft.com/office/powerpoint/2010/main" val="220478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A1FC-CEA8-45F3-AB75-649F0D9BCF51}"/>
              </a:ext>
            </a:extLst>
          </p:cNvPr>
          <p:cNvSpPr>
            <a:spLocks noGrp="1"/>
          </p:cNvSpPr>
          <p:nvPr>
            <p:ph type="title"/>
          </p:nvPr>
        </p:nvSpPr>
        <p:spPr/>
        <p:txBody>
          <a:bodyPr/>
          <a:lstStyle/>
          <a:p>
            <a:r>
              <a:rPr lang="en-US" b="1" dirty="0"/>
              <a:t>Business Understanding Goals</a:t>
            </a:r>
          </a:p>
        </p:txBody>
      </p:sp>
      <p:sp>
        <p:nvSpPr>
          <p:cNvPr id="19" name="Text Placeholder 18">
            <a:extLst>
              <a:ext uri="{FF2B5EF4-FFF2-40B4-BE49-F238E27FC236}">
                <a16:creationId xmlns:a16="http://schemas.microsoft.com/office/drawing/2014/main" id="{DF42762E-504D-4106-A514-A62C20CCD5AE}"/>
              </a:ext>
            </a:extLst>
          </p:cNvPr>
          <p:cNvSpPr>
            <a:spLocks noGrp="1"/>
          </p:cNvSpPr>
          <p:nvPr>
            <p:ph type="body" sz="quarter" idx="16"/>
          </p:nvPr>
        </p:nvSpPr>
        <p:spPr>
          <a:xfrm>
            <a:off x="585217" y="4958081"/>
            <a:ext cx="5367528" cy="1969770"/>
          </a:xfrm>
        </p:spPr>
        <p:txBody>
          <a:bodyPr/>
          <a:lstStyle/>
          <a:p>
            <a:r>
              <a:rPr lang="en-US" sz="2800" dirty="0">
                <a:solidFill>
                  <a:srgbClr val="00B0F0"/>
                </a:solidFill>
              </a:rPr>
              <a:t>Define Objectives</a:t>
            </a:r>
          </a:p>
          <a:p>
            <a:r>
              <a:rPr lang="en-US" dirty="0"/>
              <a:t>Type of problem</a:t>
            </a:r>
          </a:p>
          <a:p>
            <a:r>
              <a:rPr lang="en-US" dirty="0"/>
              <a:t>Quantifiable Criteria</a:t>
            </a:r>
          </a:p>
          <a:p>
            <a:r>
              <a:rPr lang="en-US" dirty="0"/>
              <a:t>Specify Roles</a:t>
            </a:r>
          </a:p>
          <a:p>
            <a:r>
              <a:rPr lang="en-US" dirty="0"/>
              <a:t>Success Metrics</a:t>
            </a:r>
          </a:p>
          <a:p>
            <a:endParaRPr lang="en-US" dirty="0"/>
          </a:p>
        </p:txBody>
      </p:sp>
      <p:pic>
        <p:nvPicPr>
          <p:cNvPr id="1026" name="Picture 2" descr="CLO18_cafeWork_003">
            <a:extLst>
              <a:ext uri="{FF2B5EF4-FFF2-40B4-BE49-F238E27FC236}">
                <a16:creationId xmlns:a16="http://schemas.microsoft.com/office/drawing/2014/main" id="{AB90EC4F-E03B-40C9-8574-B877D7BACEEF}"/>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t="1442" b="1442"/>
          <a:stretch/>
        </p:blipFill>
        <p:spPr bwMode="auto">
          <a:xfrm>
            <a:off x="585217" y="1357192"/>
            <a:ext cx="5367528" cy="3474720"/>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8">
            <a:extLst>
              <a:ext uri="{FF2B5EF4-FFF2-40B4-BE49-F238E27FC236}">
                <a16:creationId xmlns:a16="http://schemas.microsoft.com/office/drawing/2014/main" id="{076E8170-8618-4A18-A98B-6EC7A1267E02}"/>
              </a:ext>
            </a:extLst>
          </p:cNvPr>
          <p:cNvSpPr txBox="1">
            <a:spLocks/>
          </p:cNvSpPr>
          <p:nvPr/>
        </p:nvSpPr>
        <p:spPr>
          <a:xfrm>
            <a:off x="6239255" y="4958081"/>
            <a:ext cx="5367528" cy="135421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B0F0"/>
                </a:solidFill>
              </a:rPr>
              <a:t>Identify Data Sources</a:t>
            </a:r>
          </a:p>
          <a:p>
            <a:r>
              <a:rPr lang="en-US" dirty="0"/>
              <a:t>Which data is relevant?</a:t>
            </a:r>
          </a:p>
          <a:p>
            <a:r>
              <a:rPr lang="en-US" dirty="0"/>
              <a:t>Timely access to that data</a:t>
            </a:r>
          </a:p>
          <a:p>
            <a:endParaRPr lang="en-US" dirty="0"/>
          </a:p>
        </p:txBody>
      </p:sp>
      <p:pic>
        <p:nvPicPr>
          <p:cNvPr id="1028" name="Picture 4" descr="WCO18_ITHelp_002">
            <a:extLst>
              <a:ext uri="{FF2B5EF4-FFF2-40B4-BE49-F238E27FC236}">
                <a16:creationId xmlns:a16="http://schemas.microsoft.com/office/drawing/2014/main" id="{FEC35D88-B377-4670-B89F-091B486D1836}"/>
              </a:ext>
            </a:extLst>
          </p:cNvPr>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t="1372" b="1372"/>
          <a:stretch>
            <a:fillRect/>
          </a:stretch>
        </p:blipFill>
        <p:spPr bwMode="auto">
          <a:xfrm>
            <a:off x="6242050" y="1357313"/>
            <a:ext cx="5367338" cy="347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1143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STB13_Ken_04">
            <a:extLst>
              <a:ext uri="{FF2B5EF4-FFF2-40B4-BE49-F238E27FC236}">
                <a16:creationId xmlns:a16="http://schemas.microsoft.com/office/drawing/2014/main" id="{6D438A61-CB7E-45ED-A092-6FA339D99608}"/>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t="16692" b="16692"/>
          <a:stretch>
            <a:fillRect/>
          </a:stretch>
        </p:blipFill>
        <p:spPr bwMode="auto">
          <a:xfrm>
            <a:off x="5354918" y="0"/>
            <a:ext cx="683708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517834-E891-4283-A404-C49D57B09820}"/>
              </a:ext>
            </a:extLst>
          </p:cNvPr>
          <p:cNvSpPr>
            <a:spLocks noGrp="1"/>
          </p:cNvSpPr>
          <p:nvPr>
            <p:ph type="title"/>
          </p:nvPr>
        </p:nvSpPr>
        <p:spPr>
          <a:xfrm>
            <a:off x="631837" y="492472"/>
            <a:ext cx="4161981" cy="553998"/>
          </a:xfrm>
        </p:spPr>
        <p:txBody>
          <a:bodyPr/>
          <a:lstStyle/>
          <a:p>
            <a:r>
              <a:rPr lang="en-US" dirty="0"/>
              <a:t>Define Objectives</a:t>
            </a:r>
          </a:p>
        </p:txBody>
      </p:sp>
      <p:sp>
        <p:nvSpPr>
          <p:cNvPr id="4" name="Content Placeholder 3">
            <a:extLst>
              <a:ext uri="{FF2B5EF4-FFF2-40B4-BE49-F238E27FC236}">
                <a16:creationId xmlns:a16="http://schemas.microsoft.com/office/drawing/2014/main" id="{2DA8E999-5BF5-48EA-A250-0E85A5C99379}"/>
              </a:ext>
            </a:extLst>
          </p:cNvPr>
          <p:cNvSpPr>
            <a:spLocks noGrp="1"/>
          </p:cNvSpPr>
          <p:nvPr>
            <p:ph idx="4294967295"/>
          </p:nvPr>
        </p:nvSpPr>
        <p:spPr>
          <a:xfrm>
            <a:off x="280497" y="1564529"/>
            <a:ext cx="4864660" cy="4873625"/>
          </a:xfrm>
        </p:spPr>
        <p:txBody>
          <a:bodyPr anchor="ctr">
            <a:normAutofit lnSpcReduction="10000"/>
          </a:bodyPr>
          <a:lstStyle/>
          <a:p>
            <a:pPr marL="0" indent="0" algn="ctr">
              <a:buNone/>
            </a:pPr>
            <a:r>
              <a:rPr lang="en-US" dirty="0"/>
              <a:t>“Predict Next Year’s Sales”</a:t>
            </a:r>
          </a:p>
          <a:p>
            <a:pPr marL="0" indent="0" algn="ctr">
              <a:buNone/>
            </a:pPr>
            <a:endParaRPr lang="en-US" dirty="0"/>
          </a:p>
          <a:p>
            <a:pPr marL="0" indent="0" algn="ctr">
              <a:buNone/>
            </a:pPr>
            <a:r>
              <a:rPr lang="en-US" dirty="0"/>
              <a:t>versus</a:t>
            </a:r>
          </a:p>
          <a:p>
            <a:pPr marL="0" indent="0" algn="ctr">
              <a:buNone/>
            </a:pPr>
            <a:endParaRPr lang="en-US" dirty="0"/>
          </a:p>
          <a:p>
            <a:pPr marL="0" indent="0" algn="ctr">
              <a:buNone/>
            </a:pPr>
            <a:r>
              <a:rPr lang="en-US" dirty="0"/>
              <a:t>“Estimate </a:t>
            </a:r>
            <a:r>
              <a:rPr lang="en-US" u="sng" dirty="0"/>
              <a:t>month-end sales</a:t>
            </a:r>
            <a:r>
              <a:rPr lang="en-US" dirty="0"/>
              <a:t> with a </a:t>
            </a:r>
            <a:r>
              <a:rPr lang="en-US" u="sng" dirty="0"/>
              <a:t>0.95 confidence bound</a:t>
            </a:r>
            <a:r>
              <a:rPr lang="en-US" dirty="0"/>
              <a:t> of each territory for the </a:t>
            </a:r>
            <a:r>
              <a:rPr lang="en-US" u="sng" dirty="0"/>
              <a:t>next 12 months</a:t>
            </a:r>
            <a:r>
              <a:rPr lang="en-US" dirty="0"/>
              <a:t> by </a:t>
            </a:r>
            <a:r>
              <a:rPr lang="en-US" u="sng" dirty="0"/>
              <a:t>mid-Q4</a:t>
            </a:r>
            <a:r>
              <a:rPr lang="en-US" dirty="0"/>
              <a:t> so that the Sales Analysts can </a:t>
            </a:r>
            <a:r>
              <a:rPr lang="en-US" u="sng" dirty="0"/>
              <a:t>allocate sales team resources</a:t>
            </a:r>
            <a:r>
              <a:rPr lang="en-US" dirty="0"/>
              <a:t> to high and low potential territories”</a:t>
            </a:r>
          </a:p>
        </p:txBody>
      </p:sp>
      <p:sp>
        <p:nvSpPr>
          <p:cNvPr id="7" name="Rectangle 6">
            <a:extLst>
              <a:ext uri="{FF2B5EF4-FFF2-40B4-BE49-F238E27FC236}">
                <a16:creationId xmlns:a16="http://schemas.microsoft.com/office/drawing/2014/main" id="{312B8D63-CD25-4035-90C3-2646577E7D97}"/>
              </a:ext>
            </a:extLst>
          </p:cNvPr>
          <p:cNvSpPr/>
          <p:nvPr/>
        </p:nvSpPr>
        <p:spPr>
          <a:xfrm>
            <a:off x="8851528" y="685800"/>
            <a:ext cx="2552700" cy="2369880"/>
          </a:xfrm>
          <a:prstGeom prst="rect">
            <a:avLst/>
          </a:prstGeom>
        </p:spPr>
        <p:txBody>
          <a:bodyPr wrap="square">
            <a:spAutoFit/>
          </a:bodyPr>
          <a:lstStyle/>
          <a:p>
            <a:r>
              <a:rPr lang="en-US" sz="2800" b="1" dirty="0"/>
              <a:t>SMART Goals</a:t>
            </a:r>
          </a:p>
          <a:p>
            <a:r>
              <a:rPr lang="en-US" sz="2400" b="1" dirty="0"/>
              <a:t>S</a:t>
            </a:r>
            <a:r>
              <a:rPr lang="en-US" sz="2400" dirty="0"/>
              <a:t>pecific</a:t>
            </a:r>
          </a:p>
          <a:p>
            <a:r>
              <a:rPr lang="en-US" sz="2400" b="1" dirty="0"/>
              <a:t>M</a:t>
            </a:r>
            <a:r>
              <a:rPr lang="en-US" sz="2400" dirty="0"/>
              <a:t>easurable</a:t>
            </a:r>
          </a:p>
          <a:p>
            <a:r>
              <a:rPr lang="en-US" sz="2400" b="1" dirty="0"/>
              <a:t>A</a:t>
            </a:r>
            <a:r>
              <a:rPr lang="en-US" sz="2400" dirty="0"/>
              <a:t>chievable</a:t>
            </a:r>
          </a:p>
          <a:p>
            <a:r>
              <a:rPr lang="en-US" sz="2400" b="1" dirty="0"/>
              <a:t>R</a:t>
            </a:r>
            <a:r>
              <a:rPr lang="en-US" sz="2400" dirty="0"/>
              <a:t>elevant</a:t>
            </a:r>
          </a:p>
          <a:p>
            <a:r>
              <a:rPr lang="en-US" sz="2400" b="1" dirty="0"/>
              <a:t>T</a:t>
            </a:r>
            <a:r>
              <a:rPr lang="en-US" sz="2400" dirty="0"/>
              <a:t>ime-bound</a:t>
            </a:r>
          </a:p>
        </p:txBody>
      </p:sp>
    </p:spTree>
    <p:extLst>
      <p:ext uri="{BB962C8B-B14F-4D97-AF65-F5344CB8AC3E}">
        <p14:creationId xmlns:p14="http://schemas.microsoft.com/office/powerpoint/2010/main" val="89061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06132-37AF-4257-B1B2-9D7AD50EFC11}"/>
              </a:ext>
            </a:extLst>
          </p:cNvPr>
          <p:cNvSpPr>
            <a:spLocks noGrp="1"/>
          </p:cNvSpPr>
          <p:nvPr>
            <p:ph type="title" idx="4294967295"/>
          </p:nvPr>
        </p:nvSpPr>
        <p:spPr>
          <a:xfrm>
            <a:off x="776331" y="470839"/>
            <a:ext cx="11017250" cy="554038"/>
          </a:xfrm>
        </p:spPr>
        <p:txBody>
          <a:bodyPr/>
          <a:lstStyle/>
          <a:p>
            <a:r>
              <a:rPr lang="en-US" dirty="0"/>
              <a:t>Organizational Structure</a:t>
            </a:r>
          </a:p>
        </p:txBody>
      </p:sp>
      <p:grpSp>
        <p:nvGrpSpPr>
          <p:cNvPr id="112" name="Group 111">
            <a:extLst>
              <a:ext uri="{FF2B5EF4-FFF2-40B4-BE49-F238E27FC236}">
                <a16:creationId xmlns:a16="http://schemas.microsoft.com/office/drawing/2014/main" id="{3882703E-FD18-4761-BE99-D98892186D5C}"/>
              </a:ext>
            </a:extLst>
          </p:cNvPr>
          <p:cNvGrpSpPr/>
          <p:nvPr/>
        </p:nvGrpSpPr>
        <p:grpSpPr>
          <a:xfrm>
            <a:off x="292330" y="3725335"/>
            <a:ext cx="3597923" cy="2498177"/>
            <a:chOff x="98373" y="3380340"/>
            <a:chExt cx="3257836" cy="2262041"/>
          </a:xfrm>
        </p:grpSpPr>
        <p:sp>
          <p:nvSpPr>
            <p:cNvPr id="108" name="Rectangle 107">
              <a:extLst>
                <a:ext uri="{FF2B5EF4-FFF2-40B4-BE49-F238E27FC236}">
                  <a16:creationId xmlns:a16="http://schemas.microsoft.com/office/drawing/2014/main" id="{F660894A-A744-462F-B948-D1FC6A510F6F}"/>
                </a:ext>
              </a:extLst>
            </p:cNvPr>
            <p:cNvSpPr/>
            <p:nvPr/>
          </p:nvSpPr>
          <p:spPr>
            <a:xfrm>
              <a:off x="98373" y="3380340"/>
              <a:ext cx="3257836" cy="22620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7304DEE-6AFC-4BEB-83AA-14E73B088A03}"/>
                </a:ext>
              </a:extLst>
            </p:cNvPr>
            <p:cNvSpPr/>
            <p:nvPr/>
          </p:nvSpPr>
          <p:spPr>
            <a:xfrm>
              <a:off x="2207056" y="3685742"/>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sp>
          <p:nvSpPr>
            <p:cNvPr id="22" name="Rectangle 21">
              <a:extLst>
                <a:ext uri="{FF2B5EF4-FFF2-40B4-BE49-F238E27FC236}">
                  <a16:creationId xmlns:a16="http://schemas.microsoft.com/office/drawing/2014/main" id="{937D4BF7-C7E2-4707-8357-47ABCA5EC43C}"/>
                </a:ext>
              </a:extLst>
            </p:cNvPr>
            <p:cNvSpPr/>
            <p:nvPr/>
          </p:nvSpPr>
          <p:spPr>
            <a:xfrm>
              <a:off x="2207056" y="4032378"/>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Finance</a:t>
              </a:r>
            </a:p>
          </p:txBody>
        </p:sp>
        <p:sp>
          <p:nvSpPr>
            <p:cNvPr id="23" name="Rectangle 22">
              <a:extLst>
                <a:ext uri="{FF2B5EF4-FFF2-40B4-BE49-F238E27FC236}">
                  <a16:creationId xmlns:a16="http://schemas.microsoft.com/office/drawing/2014/main" id="{66551B61-6562-450E-BAEB-A76F5D08C28C}"/>
                </a:ext>
              </a:extLst>
            </p:cNvPr>
            <p:cNvSpPr/>
            <p:nvPr/>
          </p:nvSpPr>
          <p:spPr>
            <a:xfrm>
              <a:off x="2207056" y="4640670"/>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Others</a:t>
              </a:r>
            </a:p>
          </p:txBody>
        </p:sp>
        <p:sp>
          <p:nvSpPr>
            <p:cNvPr id="24" name="Rectangle 23">
              <a:extLst>
                <a:ext uri="{FF2B5EF4-FFF2-40B4-BE49-F238E27FC236}">
                  <a16:creationId xmlns:a16="http://schemas.microsoft.com/office/drawing/2014/main" id="{48A9E706-46C8-40FD-AF9B-7C73C808DCE8}"/>
                </a:ext>
              </a:extLst>
            </p:cNvPr>
            <p:cNvSpPr/>
            <p:nvPr/>
          </p:nvSpPr>
          <p:spPr>
            <a:xfrm>
              <a:off x="342189" y="4014972"/>
              <a:ext cx="1225176" cy="818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t>Data Science</a:t>
              </a:r>
            </a:p>
            <a:p>
              <a:pPr algn="ctr"/>
              <a:r>
                <a:rPr lang="en-US" sz="1600" err="1"/>
                <a:t>CoE</a:t>
              </a:r>
              <a:endParaRPr lang="en-US" sz="1600"/>
            </a:p>
          </p:txBody>
        </p:sp>
        <p:cxnSp>
          <p:nvCxnSpPr>
            <p:cNvPr id="25" name="Connector: Elbow 24">
              <a:extLst>
                <a:ext uri="{FF2B5EF4-FFF2-40B4-BE49-F238E27FC236}">
                  <a16:creationId xmlns:a16="http://schemas.microsoft.com/office/drawing/2014/main" id="{B7CA2DED-9CD5-421E-8FED-030DD7A40C76}"/>
                </a:ext>
              </a:extLst>
            </p:cNvPr>
            <p:cNvCxnSpPr>
              <a:cxnSpLocks/>
              <a:stCxn id="24" idx="3"/>
              <a:endCxn id="21" idx="1"/>
            </p:cNvCxnSpPr>
            <p:nvPr/>
          </p:nvCxnSpPr>
          <p:spPr>
            <a:xfrm flipV="1">
              <a:off x="1567365" y="3817224"/>
              <a:ext cx="639691" cy="607137"/>
            </a:xfrm>
            <a:prstGeom prst="bentConnector3">
              <a:avLst/>
            </a:prstGeom>
            <a:ln w="19050">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6" name="Connector: Elbow 25">
              <a:extLst>
                <a:ext uri="{FF2B5EF4-FFF2-40B4-BE49-F238E27FC236}">
                  <a16:creationId xmlns:a16="http://schemas.microsoft.com/office/drawing/2014/main" id="{3EA150DF-69A0-40F2-8502-F24569EC115B}"/>
                </a:ext>
              </a:extLst>
            </p:cNvPr>
            <p:cNvCxnSpPr>
              <a:cxnSpLocks/>
              <a:stCxn id="24" idx="3"/>
              <a:endCxn id="36" idx="1"/>
            </p:cNvCxnSpPr>
            <p:nvPr/>
          </p:nvCxnSpPr>
          <p:spPr>
            <a:xfrm>
              <a:off x="1567365" y="4424361"/>
              <a:ext cx="639691" cy="609745"/>
            </a:xfrm>
            <a:prstGeom prst="bentConnector3">
              <a:avLst/>
            </a:prstGeom>
            <a:ln w="19050">
              <a:prstDash val="solid"/>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2F75A989-212B-4E1D-9F53-4B63EF719BB0}"/>
                </a:ext>
              </a:extLst>
            </p:cNvPr>
            <p:cNvCxnSpPr>
              <a:cxnSpLocks/>
              <a:stCxn id="24" idx="3"/>
            </p:cNvCxnSpPr>
            <p:nvPr/>
          </p:nvCxnSpPr>
          <p:spPr>
            <a:xfrm>
              <a:off x="1567365" y="4424361"/>
              <a:ext cx="639691" cy="0"/>
            </a:xfrm>
            <a:prstGeom prst="straightConnector1">
              <a:avLst/>
            </a:prstGeom>
            <a:ln w="19050">
              <a:prstDash val="solid"/>
              <a:tailEnd type="triangle"/>
            </a:ln>
          </p:spPr>
          <p:style>
            <a:lnRef idx="1">
              <a:schemeClr val="accent2"/>
            </a:lnRef>
            <a:fillRef idx="0">
              <a:schemeClr val="accent2"/>
            </a:fillRef>
            <a:effectRef idx="0">
              <a:schemeClr val="accent2"/>
            </a:effectRef>
            <a:fontRef idx="minor">
              <a:schemeClr val="tx1"/>
            </a:fontRef>
          </p:style>
        </p:cxnSp>
        <p:sp>
          <p:nvSpPr>
            <p:cNvPr id="29" name="Rectangle 28">
              <a:extLst>
                <a:ext uri="{FF2B5EF4-FFF2-40B4-BE49-F238E27FC236}">
                  <a16:creationId xmlns:a16="http://schemas.microsoft.com/office/drawing/2014/main" id="{85775BF0-F86D-49DD-A4C2-B0C8F87F0575}"/>
                </a:ext>
              </a:extLst>
            </p:cNvPr>
            <p:cNvSpPr/>
            <p:nvPr/>
          </p:nvSpPr>
          <p:spPr>
            <a:xfrm>
              <a:off x="2207056" y="3419021"/>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Marketing</a:t>
              </a:r>
            </a:p>
          </p:txBody>
        </p:sp>
        <p:sp>
          <p:nvSpPr>
            <p:cNvPr id="32" name="Rectangle 31">
              <a:extLst>
                <a:ext uri="{FF2B5EF4-FFF2-40B4-BE49-F238E27FC236}">
                  <a16:creationId xmlns:a16="http://schemas.microsoft.com/office/drawing/2014/main" id="{2423C246-D537-4432-8371-69EDEDC86710}"/>
                </a:ext>
              </a:extLst>
            </p:cNvPr>
            <p:cNvSpPr/>
            <p:nvPr/>
          </p:nvSpPr>
          <p:spPr>
            <a:xfrm>
              <a:off x="2207056" y="4294333"/>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sp>
          <p:nvSpPr>
            <p:cNvPr id="36" name="Rectangle 35">
              <a:extLst>
                <a:ext uri="{FF2B5EF4-FFF2-40B4-BE49-F238E27FC236}">
                  <a16:creationId xmlns:a16="http://schemas.microsoft.com/office/drawing/2014/main" id="{F6903D2F-EBCD-48A1-AACC-ECE462B03A53}"/>
                </a:ext>
              </a:extLst>
            </p:cNvPr>
            <p:cNvSpPr/>
            <p:nvPr/>
          </p:nvSpPr>
          <p:spPr>
            <a:xfrm>
              <a:off x="2207056" y="4902624"/>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sp>
          <p:nvSpPr>
            <p:cNvPr id="42" name="TextBox 41">
              <a:extLst>
                <a:ext uri="{FF2B5EF4-FFF2-40B4-BE49-F238E27FC236}">
                  <a16:creationId xmlns:a16="http://schemas.microsoft.com/office/drawing/2014/main" id="{5B19EE31-696C-44D7-A0D4-DD11CBB61DE2}"/>
                </a:ext>
              </a:extLst>
            </p:cNvPr>
            <p:cNvSpPr txBox="1"/>
            <p:nvPr/>
          </p:nvSpPr>
          <p:spPr>
            <a:xfrm>
              <a:off x="129828" y="5271659"/>
              <a:ext cx="3081495" cy="329545"/>
            </a:xfrm>
            <a:prstGeom prst="rect">
              <a:avLst/>
            </a:prstGeom>
            <a:noFill/>
          </p:spPr>
          <p:txBody>
            <a:bodyPr wrap="square" rtlCol="0">
              <a:spAutoFit/>
            </a:bodyPr>
            <a:lstStyle/>
            <a:p>
              <a:pPr algn="ctr"/>
              <a:r>
                <a:rPr lang="en-US" dirty="0"/>
                <a:t>Center of Excellence</a:t>
              </a:r>
            </a:p>
          </p:txBody>
        </p:sp>
      </p:grpSp>
      <p:grpSp>
        <p:nvGrpSpPr>
          <p:cNvPr id="111" name="Group 110">
            <a:extLst>
              <a:ext uri="{FF2B5EF4-FFF2-40B4-BE49-F238E27FC236}">
                <a16:creationId xmlns:a16="http://schemas.microsoft.com/office/drawing/2014/main" id="{D1E7E9A6-0749-4473-8CD3-5EFE07E0A0D4}"/>
              </a:ext>
            </a:extLst>
          </p:cNvPr>
          <p:cNvGrpSpPr/>
          <p:nvPr/>
        </p:nvGrpSpPr>
        <p:grpSpPr>
          <a:xfrm>
            <a:off x="1849141" y="1249652"/>
            <a:ext cx="3553869" cy="2265931"/>
            <a:chOff x="170121" y="1254642"/>
            <a:chExt cx="3257836" cy="2045488"/>
          </a:xfrm>
        </p:grpSpPr>
        <p:sp>
          <p:nvSpPr>
            <p:cNvPr id="106" name="Rectangle 105">
              <a:extLst>
                <a:ext uri="{FF2B5EF4-FFF2-40B4-BE49-F238E27FC236}">
                  <a16:creationId xmlns:a16="http://schemas.microsoft.com/office/drawing/2014/main" id="{DAB3E929-DDC5-4B41-8079-9B4C8A5DA695}"/>
                </a:ext>
              </a:extLst>
            </p:cNvPr>
            <p:cNvSpPr/>
            <p:nvPr/>
          </p:nvSpPr>
          <p:spPr>
            <a:xfrm>
              <a:off x="170121" y="1254642"/>
              <a:ext cx="3257836" cy="20454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70D45D27-3A02-4143-971A-4F1FDD4897C4}"/>
                </a:ext>
              </a:extLst>
            </p:cNvPr>
            <p:cNvSpPr/>
            <p:nvPr/>
          </p:nvSpPr>
          <p:spPr>
            <a:xfrm>
              <a:off x="2199550" y="1518024"/>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Marketing</a:t>
              </a:r>
            </a:p>
          </p:txBody>
        </p:sp>
        <p:sp>
          <p:nvSpPr>
            <p:cNvPr id="7" name="Rectangle 6">
              <a:extLst>
                <a:ext uri="{FF2B5EF4-FFF2-40B4-BE49-F238E27FC236}">
                  <a16:creationId xmlns:a16="http://schemas.microsoft.com/office/drawing/2014/main" id="{3221D460-8F5F-4479-BD7D-ADD37C2C7B8E}"/>
                </a:ext>
              </a:extLst>
            </p:cNvPr>
            <p:cNvSpPr/>
            <p:nvPr/>
          </p:nvSpPr>
          <p:spPr>
            <a:xfrm>
              <a:off x="2199550" y="1864660"/>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Finance</a:t>
              </a:r>
            </a:p>
          </p:txBody>
        </p:sp>
        <p:sp>
          <p:nvSpPr>
            <p:cNvPr id="8" name="Rectangle 7">
              <a:extLst>
                <a:ext uri="{FF2B5EF4-FFF2-40B4-BE49-F238E27FC236}">
                  <a16:creationId xmlns:a16="http://schemas.microsoft.com/office/drawing/2014/main" id="{0D6A5C2A-4766-4CF3-91B3-0BC110E0A8F2}"/>
                </a:ext>
              </a:extLst>
            </p:cNvPr>
            <p:cNvSpPr/>
            <p:nvPr/>
          </p:nvSpPr>
          <p:spPr>
            <a:xfrm>
              <a:off x="2199550" y="2211296"/>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Others</a:t>
              </a:r>
            </a:p>
          </p:txBody>
        </p:sp>
        <p:sp>
          <p:nvSpPr>
            <p:cNvPr id="9" name="Rectangle 8">
              <a:extLst>
                <a:ext uri="{FF2B5EF4-FFF2-40B4-BE49-F238E27FC236}">
                  <a16:creationId xmlns:a16="http://schemas.microsoft.com/office/drawing/2014/main" id="{C17CFC57-6E35-4E0D-91D3-0FE3B235EF5C}"/>
                </a:ext>
              </a:extLst>
            </p:cNvPr>
            <p:cNvSpPr/>
            <p:nvPr/>
          </p:nvSpPr>
          <p:spPr>
            <a:xfrm>
              <a:off x="334683" y="1586753"/>
              <a:ext cx="1225176" cy="818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t>Data Science</a:t>
              </a:r>
            </a:p>
            <a:p>
              <a:pPr algn="ctr"/>
              <a:r>
                <a:rPr lang="en-US" sz="1600"/>
                <a:t>Department</a:t>
              </a:r>
            </a:p>
          </p:txBody>
        </p:sp>
        <p:cxnSp>
          <p:nvCxnSpPr>
            <p:cNvPr id="11" name="Connector: Elbow 10">
              <a:extLst>
                <a:ext uri="{FF2B5EF4-FFF2-40B4-BE49-F238E27FC236}">
                  <a16:creationId xmlns:a16="http://schemas.microsoft.com/office/drawing/2014/main" id="{1EAD75E9-75A9-4E32-A86E-14ED6BB2C637}"/>
                </a:ext>
              </a:extLst>
            </p:cNvPr>
            <p:cNvCxnSpPr>
              <a:stCxn id="9" idx="3"/>
              <a:endCxn id="6" idx="1"/>
            </p:cNvCxnSpPr>
            <p:nvPr/>
          </p:nvCxnSpPr>
          <p:spPr>
            <a:xfrm flipV="1">
              <a:off x="1559859" y="1649506"/>
              <a:ext cx="639691" cy="346636"/>
            </a:xfrm>
            <a:prstGeom prst="bentConnector3">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2" name="Connector: Elbow 11">
              <a:extLst>
                <a:ext uri="{FF2B5EF4-FFF2-40B4-BE49-F238E27FC236}">
                  <a16:creationId xmlns:a16="http://schemas.microsoft.com/office/drawing/2014/main" id="{2EDD5084-2790-4CFC-83F9-3000ECD1E34C}"/>
                </a:ext>
              </a:extLst>
            </p:cNvPr>
            <p:cNvCxnSpPr>
              <a:cxnSpLocks/>
              <a:stCxn id="9" idx="3"/>
              <a:endCxn id="8" idx="1"/>
            </p:cNvCxnSpPr>
            <p:nvPr/>
          </p:nvCxnSpPr>
          <p:spPr>
            <a:xfrm>
              <a:off x="1559859" y="1996142"/>
              <a:ext cx="639691" cy="346636"/>
            </a:xfrm>
            <a:prstGeom prst="bentConnector3">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63F95129-424E-4624-9D87-D7CD8E943ACA}"/>
                </a:ext>
              </a:extLst>
            </p:cNvPr>
            <p:cNvCxnSpPr>
              <a:cxnSpLocks/>
              <a:stCxn id="9" idx="3"/>
              <a:endCxn id="7" idx="1"/>
            </p:cNvCxnSpPr>
            <p:nvPr/>
          </p:nvCxnSpPr>
          <p:spPr>
            <a:xfrm>
              <a:off x="1559859" y="1996142"/>
              <a:ext cx="639691" cy="0"/>
            </a:xfrm>
            <a:prstGeom prst="straightConnector1">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29F9A87B-977D-4BD3-B41F-0161CA5D614C}"/>
                </a:ext>
              </a:extLst>
            </p:cNvPr>
            <p:cNvSpPr txBox="1"/>
            <p:nvPr/>
          </p:nvSpPr>
          <p:spPr>
            <a:xfrm>
              <a:off x="346462" y="2903547"/>
              <a:ext cx="3081495" cy="328539"/>
            </a:xfrm>
            <a:prstGeom prst="rect">
              <a:avLst/>
            </a:prstGeom>
            <a:noFill/>
          </p:spPr>
          <p:txBody>
            <a:bodyPr wrap="square" rtlCol="0">
              <a:spAutoFit/>
            </a:bodyPr>
            <a:lstStyle/>
            <a:p>
              <a:pPr algn="ctr"/>
              <a:r>
                <a:rPr lang="en-US" dirty="0"/>
                <a:t>Centralized</a:t>
              </a:r>
            </a:p>
          </p:txBody>
        </p:sp>
        <p:sp>
          <p:nvSpPr>
            <p:cNvPr id="45" name="Rectangle 44">
              <a:extLst>
                <a:ext uri="{FF2B5EF4-FFF2-40B4-BE49-F238E27FC236}">
                  <a16:creationId xmlns:a16="http://schemas.microsoft.com/office/drawing/2014/main" id="{4542B143-2F74-4C9D-AC19-F68384981532}"/>
                </a:ext>
              </a:extLst>
            </p:cNvPr>
            <p:cNvSpPr/>
            <p:nvPr/>
          </p:nvSpPr>
          <p:spPr>
            <a:xfrm>
              <a:off x="407930" y="2409699"/>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sp>
          <p:nvSpPr>
            <p:cNvPr id="46" name="Rectangle 45">
              <a:extLst>
                <a:ext uri="{FF2B5EF4-FFF2-40B4-BE49-F238E27FC236}">
                  <a16:creationId xmlns:a16="http://schemas.microsoft.com/office/drawing/2014/main" id="{EB01B94C-4494-40D5-BD2C-69A8DDA83AE7}"/>
                </a:ext>
              </a:extLst>
            </p:cNvPr>
            <p:cNvSpPr/>
            <p:nvPr/>
          </p:nvSpPr>
          <p:spPr>
            <a:xfrm>
              <a:off x="407930" y="2680970"/>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grpSp>
      <p:grpSp>
        <p:nvGrpSpPr>
          <p:cNvPr id="114" name="Group 113">
            <a:extLst>
              <a:ext uri="{FF2B5EF4-FFF2-40B4-BE49-F238E27FC236}">
                <a16:creationId xmlns:a16="http://schemas.microsoft.com/office/drawing/2014/main" id="{E399C638-B0B5-42DB-850D-DED325854BEF}"/>
              </a:ext>
            </a:extLst>
          </p:cNvPr>
          <p:cNvGrpSpPr/>
          <p:nvPr/>
        </p:nvGrpSpPr>
        <p:grpSpPr>
          <a:xfrm>
            <a:off x="5742251" y="1247396"/>
            <a:ext cx="4816937" cy="2308054"/>
            <a:chOff x="4485271" y="1254140"/>
            <a:chExt cx="4278774" cy="1838919"/>
          </a:xfrm>
        </p:grpSpPr>
        <p:sp>
          <p:nvSpPr>
            <p:cNvPr id="107" name="Rectangle 106">
              <a:extLst>
                <a:ext uri="{FF2B5EF4-FFF2-40B4-BE49-F238E27FC236}">
                  <a16:creationId xmlns:a16="http://schemas.microsoft.com/office/drawing/2014/main" id="{4EA43EC3-D376-4B50-8300-0506960AA640}"/>
                </a:ext>
              </a:extLst>
            </p:cNvPr>
            <p:cNvSpPr/>
            <p:nvPr/>
          </p:nvSpPr>
          <p:spPr>
            <a:xfrm>
              <a:off x="4485271" y="1254140"/>
              <a:ext cx="4278774" cy="18071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Rectangle 46">
              <a:extLst>
                <a:ext uri="{FF2B5EF4-FFF2-40B4-BE49-F238E27FC236}">
                  <a16:creationId xmlns:a16="http://schemas.microsoft.com/office/drawing/2014/main" id="{8EADD3E3-BF64-4F3A-8595-FDCD5B23D501}"/>
                </a:ext>
              </a:extLst>
            </p:cNvPr>
            <p:cNvSpPr/>
            <p:nvPr/>
          </p:nvSpPr>
          <p:spPr>
            <a:xfrm>
              <a:off x="5803883" y="1493770"/>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sp>
          <p:nvSpPr>
            <p:cNvPr id="48" name="Rectangle 47">
              <a:extLst>
                <a:ext uri="{FF2B5EF4-FFF2-40B4-BE49-F238E27FC236}">
                  <a16:creationId xmlns:a16="http://schemas.microsoft.com/office/drawing/2014/main" id="{24EBBCEF-9254-459C-9149-CA9F87DF4411}"/>
                </a:ext>
              </a:extLst>
            </p:cNvPr>
            <p:cNvSpPr/>
            <p:nvPr/>
          </p:nvSpPr>
          <p:spPr>
            <a:xfrm>
              <a:off x="7606622" y="1846052"/>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Finance</a:t>
              </a:r>
            </a:p>
          </p:txBody>
        </p:sp>
        <p:sp>
          <p:nvSpPr>
            <p:cNvPr id="49" name="Rectangle 48">
              <a:extLst>
                <a:ext uri="{FF2B5EF4-FFF2-40B4-BE49-F238E27FC236}">
                  <a16:creationId xmlns:a16="http://schemas.microsoft.com/office/drawing/2014/main" id="{09CD7ACA-0DD6-4767-A549-C73DC89DB0C3}"/>
                </a:ext>
              </a:extLst>
            </p:cNvPr>
            <p:cNvSpPr/>
            <p:nvPr/>
          </p:nvSpPr>
          <p:spPr>
            <a:xfrm>
              <a:off x="7606622" y="2248514"/>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Others</a:t>
              </a:r>
            </a:p>
          </p:txBody>
        </p:sp>
        <p:sp>
          <p:nvSpPr>
            <p:cNvPr id="50" name="Rectangle 49">
              <a:extLst>
                <a:ext uri="{FF2B5EF4-FFF2-40B4-BE49-F238E27FC236}">
                  <a16:creationId xmlns:a16="http://schemas.microsoft.com/office/drawing/2014/main" id="{87B19848-0FE4-4B45-B2BC-50460B0F3FC3}"/>
                </a:ext>
              </a:extLst>
            </p:cNvPr>
            <p:cNvSpPr/>
            <p:nvPr/>
          </p:nvSpPr>
          <p:spPr>
            <a:xfrm>
              <a:off x="4578707" y="1489394"/>
              <a:ext cx="1225176" cy="818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a:t>Data Science</a:t>
              </a:r>
            </a:p>
            <a:p>
              <a:pPr algn="ctr"/>
              <a:r>
                <a:rPr lang="en-US" sz="1600"/>
                <a:t>Org</a:t>
              </a:r>
            </a:p>
          </p:txBody>
        </p:sp>
        <p:sp>
          <p:nvSpPr>
            <p:cNvPr id="54" name="Rectangle 53">
              <a:extLst>
                <a:ext uri="{FF2B5EF4-FFF2-40B4-BE49-F238E27FC236}">
                  <a16:creationId xmlns:a16="http://schemas.microsoft.com/office/drawing/2014/main" id="{0BC1CD69-93AC-4C9A-9573-DC574696E112}"/>
                </a:ext>
              </a:extLst>
            </p:cNvPr>
            <p:cNvSpPr/>
            <p:nvPr/>
          </p:nvSpPr>
          <p:spPr>
            <a:xfrm>
              <a:off x="7606622" y="1496760"/>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Marketing</a:t>
              </a:r>
            </a:p>
          </p:txBody>
        </p:sp>
        <p:sp>
          <p:nvSpPr>
            <p:cNvPr id="55" name="Rectangle 54">
              <a:extLst>
                <a:ext uri="{FF2B5EF4-FFF2-40B4-BE49-F238E27FC236}">
                  <a16:creationId xmlns:a16="http://schemas.microsoft.com/office/drawing/2014/main" id="{51C98EEC-351F-4C1C-8284-9A73BA074430}"/>
                </a:ext>
              </a:extLst>
            </p:cNvPr>
            <p:cNvSpPr/>
            <p:nvPr/>
          </p:nvSpPr>
          <p:spPr>
            <a:xfrm>
              <a:off x="5803883" y="1835720"/>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sp>
          <p:nvSpPr>
            <p:cNvPr id="57" name="TextBox 56">
              <a:extLst>
                <a:ext uri="{FF2B5EF4-FFF2-40B4-BE49-F238E27FC236}">
                  <a16:creationId xmlns:a16="http://schemas.microsoft.com/office/drawing/2014/main" id="{9BAF4D8C-187C-4276-9BBA-8D573E8E69D5}"/>
                </a:ext>
              </a:extLst>
            </p:cNvPr>
            <p:cNvSpPr txBox="1"/>
            <p:nvPr/>
          </p:nvSpPr>
          <p:spPr>
            <a:xfrm>
              <a:off x="5071973" y="2721924"/>
              <a:ext cx="3081495" cy="371135"/>
            </a:xfrm>
            <a:prstGeom prst="rect">
              <a:avLst/>
            </a:prstGeom>
            <a:noFill/>
          </p:spPr>
          <p:txBody>
            <a:bodyPr wrap="square" rtlCol="0">
              <a:spAutoFit/>
            </a:bodyPr>
            <a:lstStyle/>
            <a:p>
              <a:pPr algn="ctr"/>
              <a:r>
                <a:rPr lang="en-US" dirty="0"/>
                <a:t>Consulting</a:t>
              </a:r>
            </a:p>
          </p:txBody>
        </p:sp>
        <p:cxnSp>
          <p:nvCxnSpPr>
            <p:cNvPr id="58" name="Connector: Elbow 57">
              <a:extLst>
                <a:ext uri="{FF2B5EF4-FFF2-40B4-BE49-F238E27FC236}">
                  <a16:creationId xmlns:a16="http://schemas.microsoft.com/office/drawing/2014/main" id="{A70E54AA-E2A0-4462-A533-A2F4F228E458}"/>
                </a:ext>
              </a:extLst>
            </p:cNvPr>
            <p:cNvCxnSpPr>
              <a:cxnSpLocks/>
              <a:stCxn id="47" idx="3"/>
              <a:endCxn id="48" idx="1"/>
            </p:cNvCxnSpPr>
            <p:nvPr/>
          </p:nvCxnSpPr>
          <p:spPr>
            <a:xfrm>
              <a:off x="6897577" y="1625252"/>
              <a:ext cx="709045" cy="352282"/>
            </a:xfrm>
            <a:prstGeom prst="bentConnector3">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61" name="Straight Arrow Connector 60">
              <a:extLst>
                <a:ext uri="{FF2B5EF4-FFF2-40B4-BE49-F238E27FC236}">
                  <a16:creationId xmlns:a16="http://schemas.microsoft.com/office/drawing/2014/main" id="{4F803697-A86B-4EA3-9246-63F9D0E6F65C}"/>
                </a:ext>
              </a:extLst>
            </p:cNvPr>
            <p:cNvCxnSpPr>
              <a:cxnSpLocks/>
              <a:stCxn id="47" idx="3"/>
              <a:endCxn id="54" idx="1"/>
            </p:cNvCxnSpPr>
            <p:nvPr/>
          </p:nvCxnSpPr>
          <p:spPr>
            <a:xfrm>
              <a:off x="6897577" y="1625252"/>
              <a:ext cx="709045" cy="2990"/>
            </a:xfrm>
            <a:prstGeom prst="straightConnector1">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69" name="Connector: Elbow 68">
              <a:extLst>
                <a:ext uri="{FF2B5EF4-FFF2-40B4-BE49-F238E27FC236}">
                  <a16:creationId xmlns:a16="http://schemas.microsoft.com/office/drawing/2014/main" id="{379F7928-8D2D-43AF-94F4-842C13275B93}"/>
                </a:ext>
              </a:extLst>
            </p:cNvPr>
            <p:cNvCxnSpPr>
              <a:cxnSpLocks/>
              <a:stCxn id="55" idx="3"/>
              <a:endCxn id="49" idx="1"/>
            </p:cNvCxnSpPr>
            <p:nvPr/>
          </p:nvCxnSpPr>
          <p:spPr>
            <a:xfrm>
              <a:off x="6897577" y="1967202"/>
              <a:ext cx="709045" cy="412794"/>
            </a:xfrm>
            <a:prstGeom prst="bentConnector3">
              <a:avLst>
                <a:gd name="adj1" fmla="val 23758"/>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grpSp>
      <p:grpSp>
        <p:nvGrpSpPr>
          <p:cNvPr id="113" name="Group 112">
            <a:extLst>
              <a:ext uri="{FF2B5EF4-FFF2-40B4-BE49-F238E27FC236}">
                <a16:creationId xmlns:a16="http://schemas.microsoft.com/office/drawing/2014/main" id="{1057A223-800D-4554-8C7F-11E32D3B08EF}"/>
              </a:ext>
            </a:extLst>
          </p:cNvPr>
          <p:cNvGrpSpPr/>
          <p:nvPr/>
        </p:nvGrpSpPr>
        <p:grpSpPr>
          <a:xfrm>
            <a:off x="4356100" y="3725334"/>
            <a:ext cx="3577504" cy="2498177"/>
            <a:chOff x="3727911" y="3268773"/>
            <a:chExt cx="3257836" cy="2335087"/>
          </a:xfrm>
        </p:grpSpPr>
        <p:sp>
          <p:nvSpPr>
            <p:cNvPr id="109" name="Rectangle 108">
              <a:extLst>
                <a:ext uri="{FF2B5EF4-FFF2-40B4-BE49-F238E27FC236}">
                  <a16:creationId xmlns:a16="http://schemas.microsoft.com/office/drawing/2014/main" id="{7CC5D039-EB5E-4E68-B34F-F37B7E568042}"/>
                </a:ext>
              </a:extLst>
            </p:cNvPr>
            <p:cNvSpPr/>
            <p:nvPr/>
          </p:nvSpPr>
          <p:spPr>
            <a:xfrm>
              <a:off x="3727911" y="3268773"/>
              <a:ext cx="3257836" cy="23350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6" name="Rectangle 75">
              <a:extLst>
                <a:ext uri="{FF2B5EF4-FFF2-40B4-BE49-F238E27FC236}">
                  <a16:creationId xmlns:a16="http://schemas.microsoft.com/office/drawing/2014/main" id="{CC8B91F5-A7AD-4DA8-84AA-F588606877E8}"/>
                </a:ext>
              </a:extLst>
            </p:cNvPr>
            <p:cNvSpPr/>
            <p:nvPr/>
          </p:nvSpPr>
          <p:spPr>
            <a:xfrm>
              <a:off x="5676676" y="3665223"/>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sp>
          <p:nvSpPr>
            <p:cNvPr id="77" name="Rectangle 76">
              <a:extLst>
                <a:ext uri="{FF2B5EF4-FFF2-40B4-BE49-F238E27FC236}">
                  <a16:creationId xmlns:a16="http://schemas.microsoft.com/office/drawing/2014/main" id="{285A5D6C-79D7-4026-8E41-EED06ED69A84}"/>
                </a:ext>
              </a:extLst>
            </p:cNvPr>
            <p:cNvSpPr/>
            <p:nvPr/>
          </p:nvSpPr>
          <p:spPr>
            <a:xfrm>
              <a:off x="5676676" y="4011859"/>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Finance</a:t>
              </a:r>
            </a:p>
          </p:txBody>
        </p:sp>
        <p:sp>
          <p:nvSpPr>
            <p:cNvPr id="78" name="Rectangle 77">
              <a:extLst>
                <a:ext uri="{FF2B5EF4-FFF2-40B4-BE49-F238E27FC236}">
                  <a16:creationId xmlns:a16="http://schemas.microsoft.com/office/drawing/2014/main" id="{703C47E7-F60C-4FB3-BF4F-6C983ABC24B3}"/>
                </a:ext>
              </a:extLst>
            </p:cNvPr>
            <p:cNvSpPr/>
            <p:nvPr/>
          </p:nvSpPr>
          <p:spPr>
            <a:xfrm>
              <a:off x="5676676" y="4620151"/>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Others</a:t>
              </a:r>
            </a:p>
          </p:txBody>
        </p:sp>
        <p:sp>
          <p:nvSpPr>
            <p:cNvPr id="79" name="Rectangle 78">
              <a:extLst>
                <a:ext uri="{FF2B5EF4-FFF2-40B4-BE49-F238E27FC236}">
                  <a16:creationId xmlns:a16="http://schemas.microsoft.com/office/drawing/2014/main" id="{7E759A03-4DE9-470D-ABA8-DE9954137DD2}"/>
                </a:ext>
              </a:extLst>
            </p:cNvPr>
            <p:cNvSpPr/>
            <p:nvPr/>
          </p:nvSpPr>
          <p:spPr>
            <a:xfrm>
              <a:off x="3811809" y="3994453"/>
              <a:ext cx="1225176" cy="8187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a:t>Data Science</a:t>
              </a:r>
            </a:p>
            <a:p>
              <a:pPr algn="ctr"/>
              <a:r>
                <a:rPr lang="en-US" sz="1600" err="1"/>
                <a:t>VTeam</a:t>
              </a:r>
              <a:endParaRPr lang="en-US" sz="1600"/>
            </a:p>
          </p:txBody>
        </p:sp>
        <p:cxnSp>
          <p:nvCxnSpPr>
            <p:cNvPr id="80" name="Connector: Elbow 79">
              <a:extLst>
                <a:ext uri="{FF2B5EF4-FFF2-40B4-BE49-F238E27FC236}">
                  <a16:creationId xmlns:a16="http://schemas.microsoft.com/office/drawing/2014/main" id="{99BC1440-0A2D-41D2-AAC8-9CEE223C7006}"/>
                </a:ext>
              </a:extLst>
            </p:cNvPr>
            <p:cNvCxnSpPr>
              <a:cxnSpLocks/>
            </p:cNvCxnSpPr>
            <p:nvPr/>
          </p:nvCxnSpPr>
          <p:spPr>
            <a:xfrm rot="10800000" flipV="1">
              <a:off x="5036985" y="3824073"/>
              <a:ext cx="639690" cy="298227"/>
            </a:xfrm>
            <a:prstGeom prst="bentConnector3">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82" name="Straight Arrow Connector 81">
              <a:extLst>
                <a:ext uri="{FF2B5EF4-FFF2-40B4-BE49-F238E27FC236}">
                  <a16:creationId xmlns:a16="http://schemas.microsoft.com/office/drawing/2014/main" id="{4BE83393-C040-4D48-ADAF-2ED4FAE1F544}"/>
                </a:ext>
              </a:extLst>
            </p:cNvPr>
            <p:cNvCxnSpPr>
              <a:cxnSpLocks/>
              <a:stCxn id="84" idx="1"/>
              <a:endCxn id="79" idx="3"/>
            </p:cNvCxnSpPr>
            <p:nvPr/>
          </p:nvCxnSpPr>
          <p:spPr>
            <a:xfrm flipH="1" flipV="1">
              <a:off x="5036985" y="4403842"/>
              <a:ext cx="639691" cy="1454"/>
            </a:xfrm>
            <a:prstGeom prst="straightConnector1">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sp>
          <p:nvSpPr>
            <p:cNvPr id="83" name="Rectangle 82">
              <a:extLst>
                <a:ext uri="{FF2B5EF4-FFF2-40B4-BE49-F238E27FC236}">
                  <a16:creationId xmlns:a16="http://schemas.microsoft.com/office/drawing/2014/main" id="{70703C1D-200A-47D9-9790-B3814888431E}"/>
                </a:ext>
              </a:extLst>
            </p:cNvPr>
            <p:cNvSpPr/>
            <p:nvPr/>
          </p:nvSpPr>
          <p:spPr>
            <a:xfrm>
              <a:off x="5676676" y="3398502"/>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Marketing</a:t>
              </a:r>
            </a:p>
          </p:txBody>
        </p:sp>
        <p:sp>
          <p:nvSpPr>
            <p:cNvPr id="84" name="Rectangle 83">
              <a:extLst>
                <a:ext uri="{FF2B5EF4-FFF2-40B4-BE49-F238E27FC236}">
                  <a16:creationId xmlns:a16="http://schemas.microsoft.com/office/drawing/2014/main" id="{53256001-B17D-4296-8228-2FE1E71AE635}"/>
                </a:ext>
              </a:extLst>
            </p:cNvPr>
            <p:cNvSpPr/>
            <p:nvPr/>
          </p:nvSpPr>
          <p:spPr>
            <a:xfrm>
              <a:off x="5676676" y="4273814"/>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sp>
          <p:nvSpPr>
            <p:cNvPr id="85" name="Rectangle 84">
              <a:extLst>
                <a:ext uri="{FF2B5EF4-FFF2-40B4-BE49-F238E27FC236}">
                  <a16:creationId xmlns:a16="http://schemas.microsoft.com/office/drawing/2014/main" id="{33C949DB-5EE4-49ED-AF57-C62CE6C1EC84}"/>
                </a:ext>
              </a:extLst>
            </p:cNvPr>
            <p:cNvSpPr/>
            <p:nvPr/>
          </p:nvSpPr>
          <p:spPr>
            <a:xfrm>
              <a:off x="5676676" y="4882105"/>
              <a:ext cx="1093694" cy="262964"/>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None</a:t>
              </a:r>
            </a:p>
          </p:txBody>
        </p:sp>
        <p:sp>
          <p:nvSpPr>
            <p:cNvPr id="86" name="TextBox 85">
              <a:extLst>
                <a:ext uri="{FF2B5EF4-FFF2-40B4-BE49-F238E27FC236}">
                  <a16:creationId xmlns:a16="http://schemas.microsoft.com/office/drawing/2014/main" id="{EE7BA0DA-0BDA-4CB9-AE19-488CFE7E2939}"/>
                </a:ext>
              </a:extLst>
            </p:cNvPr>
            <p:cNvSpPr txBox="1"/>
            <p:nvPr/>
          </p:nvSpPr>
          <p:spPr>
            <a:xfrm>
              <a:off x="3771595" y="5226944"/>
              <a:ext cx="3081495" cy="371135"/>
            </a:xfrm>
            <a:prstGeom prst="rect">
              <a:avLst/>
            </a:prstGeom>
            <a:noFill/>
          </p:spPr>
          <p:txBody>
            <a:bodyPr wrap="square" rtlCol="0">
              <a:spAutoFit/>
            </a:bodyPr>
            <a:lstStyle/>
            <a:p>
              <a:pPr algn="ctr"/>
              <a:r>
                <a:rPr lang="en-US" dirty="0"/>
                <a:t>Functional</a:t>
              </a:r>
            </a:p>
          </p:txBody>
        </p:sp>
      </p:grpSp>
      <p:grpSp>
        <p:nvGrpSpPr>
          <p:cNvPr id="115" name="Group 114">
            <a:extLst>
              <a:ext uri="{FF2B5EF4-FFF2-40B4-BE49-F238E27FC236}">
                <a16:creationId xmlns:a16="http://schemas.microsoft.com/office/drawing/2014/main" id="{4E9076E4-30F0-466F-AC25-05FFE80F1B78}"/>
              </a:ext>
            </a:extLst>
          </p:cNvPr>
          <p:cNvGrpSpPr/>
          <p:nvPr/>
        </p:nvGrpSpPr>
        <p:grpSpPr>
          <a:xfrm>
            <a:off x="8297790" y="3718404"/>
            <a:ext cx="3756320" cy="2512999"/>
            <a:chOff x="8035574" y="3418857"/>
            <a:chExt cx="3099999" cy="2073916"/>
          </a:xfrm>
        </p:grpSpPr>
        <p:sp>
          <p:nvSpPr>
            <p:cNvPr id="110" name="Rectangle 109">
              <a:extLst>
                <a:ext uri="{FF2B5EF4-FFF2-40B4-BE49-F238E27FC236}">
                  <a16:creationId xmlns:a16="http://schemas.microsoft.com/office/drawing/2014/main" id="{285D8E65-80AE-4BC6-9BDB-E318C84C8699}"/>
                </a:ext>
              </a:extLst>
            </p:cNvPr>
            <p:cNvSpPr/>
            <p:nvPr/>
          </p:nvSpPr>
          <p:spPr>
            <a:xfrm>
              <a:off x="8035574" y="3418857"/>
              <a:ext cx="3081495" cy="20454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a:extLst>
                <a:ext uri="{FF2B5EF4-FFF2-40B4-BE49-F238E27FC236}">
                  <a16:creationId xmlns:a16="http://schemas.microsoft.com/office/drawing/2014/main" id="{D8BAD595-FBD9-4B47-AC3B-12034DD23AD5}"/>
                </a:ext>
              </a:extLst>
            </p:cNvPr>
            <p:cNvSpPr/>
            <p:nvPr/>
          </p:nvSpPr>
          <p:spPr>
            <a:xfrm>
              <a:off x="8153469" y="3928187"/>
              <a:ext cx="1093694" cy="2629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Data Scientist</a:t>
              </a:r>
            </a:p>
          </p:txBody>
        </p:sp>
        <p:sp>
          <p:nvSpPr>
            <p:cNvPr id="100" name="Rectangle 99">
              <a:extLst>
                <a:ext uri="{FF2B5EF4-FFF2-40B4-BE49-F238E27FC236}">
                  <a16:creationId xmlns:a16="http://schemas.microsoft.com/office/drawing/2014/main" id="{4E3AA1C7-684E-4A6F-BAE5-F917F9E1DFCD}"/>
                </a:ext>
              </a:extLst>
            </p:cNvPr>
            <p:cNvSpPr/>
            <p:nvPr/>
          </p:nvSpPr>
          <p:spPr>
            <a:xfrm>
              <a:off x="9725909" y="3550503"/>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Finance</a:t>
              </a:r>
            </a:p>
          </p:txBody>
        </p:sp>
        <p:sp>
          <p:nvSpPr>
            <p:cNvPr id="101" name="Rectangle 100">
              <a:extLst>
                <a:ext uri="{FF2B5EF4-FFF2-40B4-BE49-F238E27FC236}">
                  <a16:creationId xmlns:a16="http://schemas.microsoft.com/office/drawing/2014/main" id="{68E5CDAD-17F6-4CD0-B651-E15B696167D0}"/>
                </a:ext>
              </a:extLst>
            </p:cNvPr>
            <p:cNvSpPr/>
            <p:nvPr/>
          </p:nvSpPr>
          <p:spPr>
            <a:xfrm>
              <a:off x="9247163" y="4357187"/>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Others</a:t>
              </a:r>
            </a:p>
          </p:txBody>
        </p:sp>
        <p:sp>
          <p:nvSpPr>
            <p:cNvPr id="102" name="Rectangle 101">
              <a:extLst>
                <a:ext uri="{FF2B5EF4-FFF2-40B4-BE49-F238E27FC236}">
                  <a16:creationId xmlns:a16="http://schemas.microsoft.com/office/drawing/2014/main" id="{1319CECF-EE31-421A-95DD-47D273CAB8C6}"/>
                </a:ext>
              </a:extLst>
            </p:cNvPr>
            <p:cNvSpPr/>
            <p:nvPr/>
          </p:nvSpPr>
          <p:spPr>
            <a:xfrm>
              <a:off x="8153469" y="3661466"/>
              <a:ext cx="1093694" cy="262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Marketing</a:t>
              </a:r>
            </a:p>
          </p:txBody>
        </p:sp>
        <p:sp>
          <p:nvSpPr>
            <p:cNvPr id="103" name="Rectangle 102">
              <a:extLst>
                <a:ext uri="{FF2B5EF4-FFF2-40B4-BE49-F238E27FC236}">
                  <a16:creationId xmlns:a16="http://schemas.microsoft.com/office/drawing/2014/main" id="{0AA2D5E8-46C4-4D4F-9DC3-4FBDAFD55FBC}"/>
                </a:ext>
              </a:extLst>
            </p:cNvPr>
            <p:cNvSpPr/>
            <p:nvPr/>
          </p:nvSpPr>
          <p:spPr>
            <a:xfrm>
              <a:off x="9725909" y="3812458"/>
              <a:ext cx="1093694" cy="26296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a:t>Biz Analyst</a:t>
              </a:r>
            </a:p>
          </p:txBody>
        </p:sp>
        <p:sp>
          <p:nvSpPr>
            <p:cNvPr id="104" name="Rectangle 103">
              <a:extLst>
                <a:ext uri="{FF2B5EF4-FFF2-40B4-BE49-F238E27FC236}">
                  <a16:creationId xmlns:a16="http://schemas.microsoft.com/office/drawing/2014/main" id="{78DEB72C-D7B8-4A2B-950D-4573ADCAB866}"/>
                </a:ext>
              </a:extLst>
            </p:cNvPr>
            <p:cNvSpPr/>
            <p:nvPr/>
          </p:nvSpPr>
          <p:spPr>
            <a:xfrm>
              <a:off x="9247163" y="4619141"/>
              <a:ext cx="1093694" cy="262964"/>
            </a:xfrm>
            <a:prstGeom prst="rect">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a:t>None</a:t>
              </a:r>
            </a:p>
          </p:txBody>
        </p:sp>
        <p:sp>
          <p:nvSpPr>
            <p:cNvPr id="105" name="TextBox 104">
              <a:extLst>
                <a:ext uri="{FF2B5EF4-FFF2-40B4-BE49-F238E27FC236}">
                  <a16:creationId xmlns:a16="http://schemas.microsoft.com/office/drawing/2014/main" id="{F038EC3F-933E-4FE2-8478-0779DC46BD9A}"/>
                </a:ext>
              </a:extLst>
            </p:cNvPr>
            <p:cNvSpPr txBox="1"/>
            <p:nvPr/>
          </p:nvSpPr>
          <p:spPr>
            <a:xfrm>
              <a:off x="8054078" y="5121638"/>
              <a:ext cx="3081495" cy="371135"/>
            </a:xfrm>
            <a:prstGeom prst="rect">
              <a:avLst/>
            </a:prstGeom>
            <a:noFill/>
          </p:spPr>
          <p:txBody>
            <a:bodyPr wrap="square" rtlCol="0">
              <a:spAutoFit/>
            </a:bodyPr>
            <a:lstStyle/>
            <a:p>
              <a:pPr algn="ctr"/>
              <a:r>
                <a:rPr lang="en-US" dirty="0"/>
                <a:t>Decentralized</a:t>
              </a:r>
            </a:p>
          </p:txBody>
        </p:sp>
      </p:grpSp>
    </p:spTree>
    <p:extLst>
      <p:ext uri="{BB962C8B-B14F-4D97-AF65-F5344CB8AC3E}">
        <p14:creationId xmlns:p14="http://schemas.microsoft.com/office/powerpoint/2010/main" val="31698359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CLO19_azureKinectDK_017">
            <a:extLst>
              <a:ext uri="{FF2B5EF4-FFF2-40B4-BE49-F238E27FC236}">
                <a16:creationId xmlns:a16="http://schemas.microsoft.com/office/drawing/2014/main" id="{466455C0-7DF3-43AA-A72C-455822FF6811}"/>
              </a:ext>
            </a:extLst>
          </p:cNvPr>
          <p:cNvPicPr>
            <a:picLocks noGrp="1" noChangeAspect="1" noChangeArrowheads="1"/>
          </p:cNvPicPr>
          <p:nvPr>
            <p:ph sz="quarter" idx="12"/>
          </p:nvPr>
        </p:nvPicPr>
        <p:blipFill rotWithShape="1">
          <a:blip r:embed="rId3">
            <a:extLst>
              <a:ext uri="{28A0092B-C50C-407E-A947-70E740481C1C}">
                <a14:useLocalDpi xmlns:a14="http://schemas.microsoft.com/office/drawing/2010/main" val="0"/>
              </a:ext>
            </a:extLst>
          </a:blip>
          <a:srcRect t="20225" b="12351"/>
          <a:stretch/>
        </p:blipFill>
        <p:spPr bwMode="auto">
          <a:xfrm>
            <a:off x="0" y="1377577"/>
            <a:ext cx="12192000" cy="548042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5099F71-B6DB-42FF-96D1-4BA7BE964F42}"/>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rgbClr val="00B0F0"/>
                </a:solidFill>
              </a:rPr>
              <a:t>Specify Roles</a:t>
            </a:r>
          </a:p>
        </p:txBody>
      </p:sp>
      <p:sp>
        <p:nvSpPr>
          <p:cNvPr id="4" name="TextBox 3">
            <a:extLst>
              <a:ext uri="{FF2B5EF4-FFF2-40B4-BE49-F238E27FC236}">
                <a16:creationId xmlns:a16="http://schemas.microsoft.com/office/drawing/2014/main" id="{9F1B0D77-403B-42A5-8A32-33ED179FD615}"/>
              </a:ext>
            </a:extLst>
          </p:cNvPr>
          <p:cNvSpPr txBox="1"/>
          <p:nvPr/>
        </p:nvSpPr>
        <p:spPr>
          <a:xfrm>
            <a:off x="8815294" y="3556000"/>
            <a:ext cx="3830918" cy="3385542"/>
          </a:xfrm>
          <a:prstGeom prst="rect">
            <a:avLst/>
          </a:prstGeom>
          <a:noFill/>
        </p:spPr>
        <p:txBody>
          <a:bodyPr wrap="square" lIns="0" tIns="0" rIns="0" bIns="0" rtlCol="0">
            <a:spAutoFit/>
          </a:bodyPr>
          <a:lstStyle/>
          <a:p>
            <a:pPr algn="l">
              <a:spcAft>
                <a:spcPts val="1200"/>
              </a:spcAft>
            </a:pPr>
            <a:r>
              <a:rPr lang="en-US" sz="3200" dirty="0">
                <a:solidFill>
                  <a:schemeClr val="bg1"/>
                </a:solidFill>
              </a:rPr>
              <a:t>Group Manager</a:t>
            </a:r>
          </a:p>
          <a:p>
            <a:pPr algn="l">
              <a:spcAft>
                <a:spcPts val="1200"/>
              </a:spcAft>
            </a:pPr>
            <a:r>
              <a:rPr lang="en-US" sz="3200" dirty="0">
                <a:solidFill>
                  <a:schemeClr val="bg1"/>
                </a:solidFill>
              </a:rPr>
              <a:t>Team Lead</a:t>
            </a:r>
          </a:p>
          <a:p>
            <a:pPr algn="l">
              <a:spcAft>
                <a:spcPts val="1200"/>
              </a:spcAft>
            </a:pPr>
            <a:r>
              <a:rPr lang="en-US" sz="3200" dirty="0">
                <a:solidFill>
                  <a:schemeClr val="bg1"/>
                </a:solidFill>
              </a:rPr>
              <a:t>Project Lead</a:t>
            </a:r>
          </a:p>
          <a:p>
            <a:pPr algn="l">
              <a:spcAft>
                <a:spcPts val="1200"/>
              </a:spcAft>
            </a:pPr>
            <a:r>
              <a:rPr lang="en-US" sz="3200" dirty="0">
                <a:solidFill>
                  <a:schemeClr val="bg1"/>
                </a:solidFill>
              </a:rPr>
              <a:t>Project Individual Contributor</a:t>
            </a:r>
          </a:p>
          <a:p>
            <a:pPr algn="l"/>
            <a:endParaRPr lang="en-US" sz="2000" dirty="0" err="1">
              <a:solidFill>
                <a:schemeClr val="bg1"/>
              </a:solidFill>
            </a:endParaRPr>
          </a:p>
        </p:txBody>
      </p:sp>
    </p:spTree>
    <p:extLst>
      <p:ext uri="{BB962C8B-B14F-4D97-AF65-F5344CB8AC3E}">
        <p14:creationId xmlns:p14="http://schemas.microsoft.com/office/powerpoint/2010/main" val="1402879149"/>
      </p:ext>
    </p:extLst>
  </p:cSld>
  <p:clrMapOvr>
    <a:masterClrMapping/>
  </p:clrMapOvr>
  <p:transition>
    <p:fade/>
  </p:transition>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A99B29A9-6DA2-4026-8283-D3DCD1CEE43C}" vid="{A5927054-7F08-4BE9-BAB6-39D04C5EBA8D}"/>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5.potx" id="{A99B29A9-6DA2-4026-8283-D3DCD1CEE43C}" vid="{8FAF97BF-6EE5-4632-A7B1-2870D8259FF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67DBC089B926418A3FA4C5BC7141B8" ma:contentTypeVersion="7" ma:contentTypeDescription="Create a new document." ma:contentTypeScope="" ma:versionID="d7eb7130405d331e7a384b9dc5cf568d">
  <xsd:schema xmlns:xsd="http://www.w3.org/2001/XMLSchema" xmlns:xs="http://www.w3.org/2001/XMLSchema" xmlns:p="http://schemas.microsoft.com/office/2006/metadata/properties" xmlns:ns1="http://schemas.microsoft.com/sharepoint/v3" xmlns:ns2="914391aa-5806-421a-9db5-295d7657249f" xmlns:ns3="bae107fa-2e7f-46a3-9a08-11327d4c0f29" targetNamespace="http://schemas.microsoft.com/office/2006/metadata/properties" ma:root="true" ma:fieldsID="8840877cbb79e345dec05d0a279dcd8b" ns1:_="" ns2:_="" ns3:_="">
    <xsd:import namespace="http://schemas.microsoft.com/sharepoint/v3"/>
    <xsd:import namespace="914391aa-5806-421a-9db5-295d7657249f"/>
    <xsd:import namespace="bae107fa-2e7f-46a3-9a08-11327d4c0f2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4391aa-5806-421a-9db5-295d7657249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e107fa-2e7f-46a3-9a08-11327d4c0f29"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42FEF6E-0F44-4403-8C41-7F327FE204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14391aa-5806-421a-9db5-295d7657249f"/>
    <ds:schemaRef ds:uri="bae107fa-2e7f-46a3-9a08-11327d4c0f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999609-8B40-4A39-B998-2ADD5348D7FC}">
  <ds:schemaRefs>
    <ds:schemaRef ds:uri="http://schemas.microsoft.com/sharepoint/v3/contenttype/forms"/>
  </ds:schemaRefs>
</ds:datastoreItem>
</file>

<file path=customXml/itemProps3.xml><?xml version="1.0" encoding="utf-8"?>
<ds:datastoreItem xmlns:ds="http://schemas.openxmlformats.org/officeDocument/2006/customXml" ds:itemID="{4C60250E-EE4E-4828-8FB4-C8452E2E13E6}">
  <ds:schemaRefs>
    <ds:schemaRef ds:uri="http://schemas.microsoft.com/office/2006/metadata/properties"/>
    <ds:schemaRef ds:uri="http://schemas.microsoft.com/office/infopath/2007/PartnerControls"/>
    <ds:schemaRef ds:uri="2a88aa83-f1c2-48a4-a498-9a0cb944709a"/>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TotalTime>
  <Words>4318</Words>
  <Application>Microsoft Office PowerPoint</Application>
  <PresentationFormat>Widescreen</PresentationFormat>
  <Paragraphs>548</Paragraphs>
  <Slides>36</Slides>
  <Notes>25</Notes>
  <HiddenSlides>0</HiddenSlides>
  <MMClips>0</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Black Template</vt:lpstr>
      <vt:lpstr>White Template</vt:lpstr>
      <vt:lpstr>MICROSOFT INTERNAL:  Azure Core Enablement Reminder</vt:lpstr>
      <vt:lpstr>Team Data  Science Process</vt:lpstr>
      <vt:lpstr>Challenges of Machine Learning Projects</vt:lpstr>
      <vt:lpstr>Data Science Lifecycle</vt:lpstr>
      <vt:lpstr>Business Understanding</vt:lpstr>
      <vt:lpstr>Business Understanding Goals</vt:lpstr>
      <vt:lpstr>Define Objectives</vt:lpstr>
      <vt:lpstr>Organizational Structure</vt:lpstr>
      <vt:lpstr>Specify Roles</vt:lpstr>
      <vt:lpstr>Identify Data Sources</vt:lpstr>
      <vt:lpstr>Business Understanding Deliverables  Charter Document Data Sources Data Dictionaries</vt:lpstr>
      <vt:lpstr>Data Acquisition and  Understanding</vt:lpstr>
      <vt:lpstr>How to do it</vt:lpstr>
      <vt:lpstr>Data Ingestion</vt:lpstr>
      <vt:lpstr>Data Exploration</vt:lpstr>
      <vt:lpstr>Data Cleansing </vt:lpstr>
      <vt:lpstr>Set Up a Data Pipeline</vt:lpstr>
      <vt:lpstr>Artifacts of Data Acquisition and Understanding</vt:lpstr>
      <vt:lpstr>Modeling</vt:lpstr>
      <vt:lpstr>How to Do It</vt:lpstr>
      <vt:lpstr>Feature Engineering &amp; Selection</vt:lpstr>
      <vt:lpstr>Train Models</vt:lpstr>
      <vt:lpstr>Prep for Production</vt:lpstr>
      <vt:lpstr>Artifacts of Modeling</vt:lpstr>
      <vt:lpstr>Deployment</vt:lpstr>
      <vt:lpstr>Operationalize the Model</vt:lpstr>
      <vt:lpstr>Where the Models Exist</vt:lpstr>
      <vt:lpstr>PowerPoint Presentation</vt:lpstr>
      <vt:lpstr>Model Management</vt:lpstr>
      <vt:lpstr>Artifacts of Deployment</vt:lpstr>
      <vt:lpstr>Customer Acceptance</vt:lpstr>
      <vt:lpstr>How to Do It</vt:lpstr>
      <vt:lpstr>Validation</vt:lpstr>
      <vt:lpstr>Hand Off</vt:lpstr>
      <vt:lpstr>Artifacts of Customer Acceptance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Data  Science Process</dc:title>
  <dc:creator>Amanda Rosemark</dc:creator>
  <cp:lastModifiedBy>Will Johnson (CSA)</cp:lastModifiedBy>
  <cp:revision>7</cp:revision>
  <dcterms:created xsi:type="dcterms:W3CDTF">2019-10-31T15:36:31Z</dcterms:created>
  <dcterms:modified xsi:type="dcterms:W3CDTF">2022-05-11T03:33:03Z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0x010100D767DBC089B926418A3FA4C5BC7141B8</vt:lpwstr>
  </property>
</Properties>
</file>